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9"/>
  </p:notesMasterIdLst>
  <p:handoutMasterIdLst>
    <p:handoutMasterId r:id="rId60"/>
  </p:handoutMasterIdLst>
  <p:sldIdLst>
    <p:sldId id="256" r:id="rId2"/>
    <p:sldId id="257" r:id="rId3"/>
    <p:sldId id="258" r:id="rId4"/>
    <p:sldId id="259" r:id="rId5"/>
    <p:sldId id="260" r:id="rId6"/>
    <p:sldId id="261" r:id="rId7"/>
    <p:sldId id="262" r:id="rId8"/>
    <p:sldId id="264" r:id="rId9"/>
    <p:sldId id="265" r:id="rId10"/>
    <p:sldId id="266" r:id="rId11"/>
    <p:sldId id="263"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599" autoAdjust="0"/>
  </p:normalViewPr>
  <p:slideViewPr>
    <p:cSldViewPr>
      <p:cViewPr varScale="1">
        <p:scale>
          <a:sx n="74" d="100"/>
          <a:sy n="74" d="100"/>
        </p:scale>
        <p:origin x="582" y="60"/>
      </p:cViewPr>
      <p:guideLst>
        <p:guide pos="3839"/>
        <p:guide orient="horz" pos="2160"/>
      </p:guideLst>
    </p:cSldViewPr>
  </p:slideViewPr>
  <p:notesTextViewPr>
    <p:cViewPr>
      <p:scale>
        <a:sx n="1" d="1"/>
        <a:sy n="1" d="1"/>
      </p:scale>
      <p:origin x="0" y="0"/>
    </p:cViewPr>
  </p:notesTextViewPr>
  <p:notesViewPr>
    <p:cSldViewPr showGuides="1">
      <p:cViewPr varScale="1">
        <p:scale>
          <a:sx n="52" d="100"/>
          <a:sy n="52" d="100"/>
        </p:scale>
        <p:origin x="2664" y="3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4AA43A-3F76-4A13-9CD6-36134EB429E3}" type="datetimeFigureOut">
              <a:rPr lang="en-US"/>
              <a:t>10/14/2022</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50423A-8BCE-448E-A97B-03A88B2B12C1}" type="slidenum">
              <a:rPr/>
              <a:t>‹#›</a:t>
            </a:fld>
            <a:endParaRPr/>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674A4F-2B7A-4ECB-A400-260B2FFC03C1}" type="datetimeFigureOut">
              <a:rPr lang="en-US"/>
              <a:t>10/14/2022</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F2A70B-78F2-4DCF-B53B-C990D2FAFB8A}" type="slidenum">
              <a:rPr/>
              <a:t>‹#›</a:t>
            </a:fld>
            <a:endParaRPr/>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05000"/>
            <a:ext cx="9144000" cy="2667000"/>
          </a:xfrm>
        </p:spPr>
        <p:txBody>
          <a:bodyPr>
            <a:noAutofit/>
          </a:bodyPr>
          <a:lstStyle>
            <a:lvl1pPr>
              <a:defRPr sz="5400"/>
            </a:lvl1pPr>
          </a:lstStyle>
          <a:p>
            <a:r>
              <a:rPr lang="en-US"/>
              <a:t>Click to edit Master title style</a:t>
            </a:r>
            <a:endParaRPr/>
          </a:p>
        </p:txBody>
      </p:sp>
      <p:grpSp>
        <p:nvGrpSpPr>
          <p:cNvPr id="256" name="line" descr="Line graphic"/>
          <p:cNvGrpSpPr/>
          <p:nvPr/>
        </p:nvGrpSpPr>
        <p:grpSpPr bwMode="invGray">
          <a:xfrm>
            <a:off x="1584896" y="4724400"/>
            <a:ext cx="8631936"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Subtitle 2"/>
          <p:cNvSpPr>
            <a:spLocks noGrp="1"/>
          </p:cNvSpPr>
          <p:nvPr>
            <p:ph type="subTitle" idx="1"/>
          </p:nvPr>
        </p:nvSpPr>
        <p:spPr>
          <a:xfrm>
            <a:off x="1522413" y="5105400"/>
            <a:ext cx="9143999" cy="1066800"/>
          </a:xfrm>
        </p:spPr>
        <p:txBody>
          <a:bodyPr/>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7" name="line" descr="Line graphic"/>
          <p:cNvGrpSpPr/>
          <p:nvPr/>
        </p:nvGrpSpPr>
        <p:grpSpPr bwMode="invGray">
          <a:xfrm>
            <a:off x="1522413" y="1514475"/>
            <a:ext cx="10569575"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p:nvPr>
        </p:nvSpPr>
        <p:spPr/>
        <p:txBody>
          <a:bodyPr vert="eaVert"/>
          <a:lstStyle>
            <a:lvl5pPr>
              <a:defRPr/>
            </a:lvl5pPr>
            <a:lvl6pPr marL="1956816">
              <a:defRPr/>
            </a:lvl6pPr>
            <a:lvl7pPr marL="1956816">
              <a:defRPr/>
            </a:lvl7pPr>
            <a:lvl8pPr marL="1956816">
              <a:defRPr/>
            </a:lvl8pPr>
            <a:lvl9pPr marL="1956816">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10/14/2022</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1612" y="274639"/>
            <a:ext cx="1371600" cy="5901747"/>
          </a:xfrm>
        </p:spPr>
        <p:txBody>
          <a:bodyPr vert="eaVert"/>
          <a:lstStyle/>
          <a:p>
            <a:r>
              <a:rPr lang="en-US"/>
              <a:t>Click to edit Master title style</a:t>
            </a:r>
            <a:endParaRPr/>
          </a:p>
        </p:txBody>
      </p:sp>
      <p:grpSp>
        <p:nvGrpSpPr>
          <p:cNvPr id="7" name="line" descr="Line graphic"/>
          <p:cNvGrpSpPr/>
          <p:nvPr/>
        </p:nvGrpSpPr>
        <p:grpSpPr bwMode="invGray">
          <a:xfrm rot="5400000">
            <a:off x="6864412" y="3472598"/>
            <a:ext cx="6492240" cy="64008"/>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hasCustomPrompt="1"/>
          </p:nvPr>
        </p:nvSpPr>
        <p:spPr>
          <a:xfrm>
            <a:off x="608012" y="277813"/>
            <a:ext cx="9144001" cy="5898573"/>
          </a:xfrm>
        </p:spPr>
        <p:txBody>
          <a:bodyPr vert="eaVert"/>
          <a:lstStyle>
            <a:lvl5pPr>
              <a:defRPr/>
            </a:lvl5pPr>
            <a:lvl6pPr marL="1261872" indent="0">
              <a:buNone/>
              <a:defRPr/>
            </a:lvl6pPr>
            <a:lvl7pPr>
              <a:defRPr/>
            </a:lvl7pPr>
            <a:lvl8pPr>
              <a:defRPr baseline="0"/>
            </a:lvl8pPr>
            <a:lvl9pPr>
              <a:defRPr baseline="0"/>
            </a:lvl9p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endParaRPr lang="en-US"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10/14/2022</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67" name="line" descr="Line graphic"/>
          <p:cNvGrpSpPr/>
          <p:nvPr/>
        </p:nvGrpSpPr>
        <p:grpSpPr bwMode="invGray">
          <a:xfrm>
            <a:off x="1522413" y="1514475"/>
            <a:ext cx="10569575"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idx="1"/>
          </p:nvPr>
        </p:nvSpPr>
        <p:spPr/>
        <p:txBody>
          <a:bodyPr/>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9AFE8FB1-0A7A-443E-AAF7-31D4FA1AA312}" type="datetimeFigureOut">
              <a:rPr lang="en-US"/>
              <a:t>10/14/2022</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Autofit/>
          </a:bodyPr>
          <a:lstStyle>
            <a:lvl1pPr algn="l">
              <a:defRPr sz="4400" b="0" cap="none" baseline="0"/>
            </a:lvl1pPr>
          </a:lstStyle>
          <a:p>
            <a:r>
              <a:rPr lang="en-US"/>
              <a:t>Click to edit Master title style</a:t>
            </a:r>
            <a:endParaRPr/>
          </a:p>
        </p:txBody>
      </p:sp>
      <p:grpSp>
        <p:nvGrpSpPr>
          <p:cNvPr id="255" name="line" descr="Line graphic"/>
          <p:cNvGrpSpPr/>
          <p:nvPr/>
        </p:nvGrpSpPr>
        <p:grpSpPr bwMode="invGray">
          <a:xfrm>
            <a:off x="1584896" y="4724400"/>
            <a:ext cx="8631936"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Text Placeholder 2"/>
          <p:cNvSpPr>
            <a:spLocks noGrp="1"/>
          </p:cNvSpPr>
          <p:nvPr>
            <p:ph type="body" idx="1"/>
          </p:nvPr>
        </p:nvSpPr>
        <p:spPr>
          <a:xfrm>
            <a:off x="1522413" y="5102525"/>
            <a:ext cx="9143999" cy="1069675"/>
          </a:xfrm>
        </p:spPr>
        <p:txBody>
          <a:bodyPr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10/14/2022</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58" name="line" descr="Line graphic"/>
          <p:cNvGrpSpPr/>
          <p:nvPr/>
        </p:nvGrpSpPr>
        <p:grpSpPr bwMode="invGray">
          <a:xfrm>
            <a:off x="1522413" y="1514475"/>
            <a:ext cx="10569575"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sz="half" idx="1"/>
          </p:nvPr>
        </p:nvSpPr>
        <p:spPr>
          <a:xfrm>
            <a:off x="1522413" y="1905000"/>
            <a:ext cx="4419599"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6815" y="1905000"/>
            <a:ext cx="4419598"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10/14/2022</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lvl1pPr>
              <a:defRPr/>
            </a:lvl1pPr>
          </a:lstStyle>
          <a:p>
            <a:r>
              <a:rPr lang="en-US"/>
              <a:t>Click to edit Master title style</a:t>
            </a:r>
            <a:endParaRPr/>
          </a:p>
        </p:txBody>
      </p:sp>
      <p:grpSp>
        <p:nvGrpSpPr>
          <p:cNvPr id="160" name="line" descr="Line graphic"/>
          <p:cNvGrpSpPr/>
          <p:nvPr/>
        </p:nvGrpSpPr>
        <p:grpSpPr bwMode="invGray">
          <a:xfrm>
            <a:off x="1522413" y="1514475"/>
            <a:ext cx="10569575"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Text Placeholder 2"/>
          <p:cNvSpPr>
            <a:spLocks noGrp="1"/>
          </p:cNvSpPr>
          <p:nvPr>
            <p:ph type="body" idx="1"/>
          </p:nvPr>
        </p:nvSpPr>
        <p:spPr>
          <a:xfrm>
            <a:off x="1522413"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819399"/>
            <a:ext cx="4416552" cy="3352801"/>
          </a:xfrm>
        </p:spPr>
        <p:txBody>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0"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0" y="2819399"/>
            <a:ext cx="4416552" cy="3352801"/>
          </a:xfrm>
        </p:spPr>
        <p:txBody>
          <a:bodyPr/>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9AFE8FB1-0A7A-443E-AAF7-31D4FA1AA312}" type="datetimeFigureOut">
              <a:rPr lang="en-US"/>
              <a:t>10/14/2022</a:t>
            </a:fld>
            <a:endParaRPr/>
          </a:p>
        </p:txBody>
      </p:sp>
      <p:sp>
        <p:nvSpPr>
          <p:cNvPr id="9" name="Slide Number Placeholder 8"/>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156" name="line" descr="Line graphic"/>
          <p:cNvGrpSpPr/>
          <p:nvPr/>
        </p:nvGrpSpPr>
        <p:grpSpPr bwMode="invGray">
          <a:xfrm>
            <a:off x="1522413" y="1514475"/>
            <a:ext cx="10569575"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9AFE8FB1-0A7A-443E-AAF7-31D4FA1AA312}" type="datetimeFigureOut">
              <a:rPr lang="en-US"/>
              <a:t>10/14/2022</a:t>
            </a:fld>
            <a:endParaRPr/>
          </a:p>
        </p:txBody>
      </p:sp>
      <p:sp>
        <p:nvSpPr>
          <p:cNvPr id="5" name="Slide Number Placeholder 4"/>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9AFE8FB1-0A7A-443E-AAF7-31D4FA1AA312}" type="datetimeFigureOut">
              <a:rPr lang="en-US"/>
              <a:t>10/14/2022</a:t>
            </a:fld>
            <a:endParaRPr/>
          </a:p>
        </p:txBody>
      </p:sp>
      <p:sp>
        <p:nvSpPr>
          <p:cNvPr id="4" name="Slide Number Placeholder 3"/>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4" name="Text Placeholder 3"/>
          <p:cNvSpPr>
            <a:spLocks noGrp="1"/>
          </p:cNvSpPr>
          <p:nvPr>
            <p:ph type="body" sz="half" idx="2"/>
          </p:nvPr>
        </p:nvSpPr>
        <p:spPr>
          <a:xfrm>
            <a:off x="1522413" y="3429000"/>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710022" y="1905000"/>
            <a:ext cx="5669280" cy="4038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grpSp>
        <p:nvGrpSpPr>
          <p:cNvPr id="615" name="frame" descr="Box graphic"/>
          <p:cNvGrpSpPr/>
          <p:nvPr/>
        </p:nvGrpSpPr>
        <p:grpSpPr bwMode="invGray">
          <a:xfrm>
            <a:off x="4417839" y="1630821"/>
            <a:ext cx="6291028"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10/14/2022</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745838" y="1884311"/>
            <a:ext cx="5669280" cy="4041648"/>
          </a:xfrm>
          <a:solidFill>
            <a:schemeClr val="bg1"/>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grpSp>
        <p:nvGrpSpPr>
          <p:cNvPr id="614" name="frame" descr="Box graphic"/>
          <p:cNvGrpSpPr/>
          <p:nvPr/>
        </p:nvGrpSpPr>
        <p:grpSpPr bwMode="invGray">
          <a:xfrm flipH="1">
            <a:off x="1447500" y="1630821"/>
            <a:ext cx="6291028"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4" name="Text Placeholder 3"/>
          <p:cNvSpPr>
            <a:spLocks noGrp="1"/>
          </p:cNvSpPr>
          <p:nvPr>
            <p:ph type="body" sz="half" idx="2"/>
          </p:nvPr>
        </p:nvSpPr>
        <p:spPr>
          <a:xfrm>
            <a:off x="7905959" y="3411748"/>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10/14/2022</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9AFE8FB1-0A7A-443E-AAF7-31D4FA1AA312}" type="datetimeFigureOut">
              <a:rPr lang="en-US" smtClean="0"/>
              <a:pPr/>
              <a:t>10/14/2022</a:t>
            </a:fld>
            <a:endParaRPr lang="en-US" dirty="0"/>
          </a:p>
        </p:txBody>
      </p:sp>
      <p:sp>
        <p:nvSpPr>
          <p:cNvPr id="6" name="Slide Number Placehold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25BA54BD-C84D-46CE-8B72-31BFB26ABA43}" type="slidenum">
              <a:rPr lang="en-US" smtClean="0"/>
              <a:pPr/>
              <a:t>‹#›</a:t>
            </a:fld>
            <a:endParaRPr lang="en-US"/>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Computer Organization &amp; Architecture</a:t>
            </a:r>
          </a:p>
        </p:txBody>
      </p:sp>
      <p:sp>
        <p:nvSpPr>
          <p:cNvPr id="3" name="Subtitle 2"/>
          <p:cNvSpPr>
            <a:spLocks noGrp="1"/>
          </p:cNvSpPr>
          <p:nvPr>
            <p:ph type="subTitle" idx="1"/>
          </p:nvPr>
        </p:nvSpPr>
        <p:spPr/>
        <p:txBody>
          <a:bodyPr/>
          <a:lstStyle/>
          <a:p>
            <a:r>
              <a:rPr lang="en-US" dirty="0"/>
              <a:t>Pushpendra Kumar Pateriya</a:t>
            </a:r>
          </a:p>
        </p:txBody>
      </p:sp>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C8A3B-9556-BFE2-E617-F9C08EE9C31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1FE03DE-9F67-E620-EC97-F4368EAD7627}"/>
              </a:ext>
            </a:extLst>
          </p:cNvPr>
          <p:cNvSpPr>
            <a:spLocks noGrp="1"/>
          </p:cNvSpPr>
          <p:nvPr>
            <p:ph idx="1"/>
          </p:nvPr>
        </p:nvSpPr>
        <p:spPr/>
        <p:txBody>
          <a:bodyPr/>
          <a:lstStyle/>
          <a:p>
            <a:r>
              <a:rPr lang="en-US" dirty="0"/>
              <a:t>Fifth Generation: System-on-chip (SOC) computers (2000 - ) </a:t>
            </a:r>
          </a:p>
          <a:p>
            <a:pPr lvl="1"/>
            <a:r>
              <a:rPr lang="en-IN" dirty="0"/>
              <a:t>E-commerce, E-banking, home office</a:t>
            </a:r>
          </a:p>
          <a:p>
            <a:pPr lvl="1"/>
            <a:r>
              <a:rPr lang="en-IN" dirty="0"/>
              <a:t>ARM, AMD, INTEL, MOTOROLA</a:t>
            </a:r>
          </a:p>
          <a:p>
            <a:pPr lvl="1"/>
            <a:r>
              <a:rPr lang="en-IN" dirty="0"/>
              <a:t>High speed processor – GHz speed</a:t>
            </a:r>
          </a:p>
          <a:p>
            <a:pPr lvl="1"/>
            <a:r>
              <a:rPr lang="en-IN" dirty="0"/>
              <a:t>Because of submicron IC technology lot of added features in small size.</a:t>
            </a:r>
          </a:p>
        </p:txBody>
      </p:sp>
    </p:spTree>
    <p:extLst>
      <p:ext uri="{BB962C8B-B14F-4D97-AF65-F5344CB8AC3E}">
        <p14:creationId xmlns:p14="http://schemas.microsoft.com/office/powerpoint/2010/main" val="4208669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9BD47-BD9E-407E-5962-492B81BCE0D9}"/>
              </a:ext>
            </a:extLst>
          </p:cNvPr>
          <p:cNvSpPr>
            <a:spLocks noGrp="1"/>
          </p:cNvSpPr>
          <p:nvPr>
            <p:ph type="title"/>
          </p:nvPr>
        </p:nvSpPr>
        <p:spPr/>
        <p:txBody>
          <a:bodyPr/>
          <a:lstStyle/>
          <a:p>
            <a:r>
              <a:rPr lang="en-US" dirty="0"/>
              <a:t>Components of Computer Structure</a:t>
            </a:r>
            <a:endParaRPr lang="en-IN" dirty="0"/>
          </a:p>
        </p:txBody>
      </p:sp>
      <p:sp>
        <p:nvSpPr>
          <p:cNvPr id="3" name="Content Placeholder 2">
            <a:extLst>
              <a:ext uri="{FF2B5EF4-FFF2-40B4-BE49-F238E27FC236}">
                <a16:creationId xmlns:a16="http://schemas.microsoft.com/office/drawing/2014/main" id="{F0FE6413-04A6-2A69-D230-9F22C6B9BDD2}"/>
              </a:ext>
            </a:extLst>
          </p:cNvPr>
          <p:cNvSpPr>
            <a:spLocks noGrp="1"/>
          </p:cNvSpPr>
          <p:nvPr>
            <p:ph idx="1"/>
          </p:nvPr>
        </p:nvSpPr>
        <p:spPr/>
        <p:txBody>
          <a:bodyPr>
            <a:normAutofit/>
          </a:bodyPr>
          <a:lstStyle/>
          <a:p>
            <a:r>
              <a:rPr lang="en-US" dirty="0"/>
              <a:t>Input Unit: </a:t>
            </a:r>
          </a:p>
          <a:p>
            <a:pPr lvl="1"/>
            <a:r>
              <a:rPr lang="en-US" dirty="0"/>
              <a:t>Convert data from human language to machine language (input device)</a:t>
            </a:r>
          </a:p>
          <a:p>
            <a:pPr lvl="1"/>
            <a:r>
              <a:rPr lang="en-US" dirty="0"/>
              <a:t>Keyboard, mouse, Joystick, </a:t>
            </a:r>
            <a:r>
              <a:rPr lang="en-US" dirty="0" err="1"/>
              <a:t>etc</a:t>
            </a:r>
            <a:r>
              <a:rPr lang="en-US" dirty="0"/>
              <a:t>  </a:t>
            </a:r>
          </a:p>
          <a:p>
            <a:r>
              <a:rPr lang="en-US" dirty="0"/>
              <a:t>Output Unit</a:t>
            </a:r>
          </a:p>
          <a:p>
            <a:pPr lvl="1"/>
            <a:r>
              <a:rPr lang="en-US" dirty="0"/>
              <a:t>Monitor, Printer, LCD, LED, </a:t>
            </a:r>
            <a:r>
              <a:rPr lang="en-US" dirty="0" err="1"/>
              <a:t>etc</a:t>
            </a:r>
            <a:endParaRPr lang="en-US" dirty="0"/>
          </a:p>
          <a:p>
            <a:r>
              <a:rPr lang="en-US" dirty="0"/>
              <a:t>Memory Unit</a:t>
            </a:r>
          </a:p>
          <a:p>
            <a:pPr lvl="1"/>
            <a:r>
              <a:rPr lang="en-US" dirty="0"/>
              <a:t>Stores data and instructions required for processing</a:t>
            </a:r>
          </a:p>
          <a:p>
            <a:pPr lvl="1"/>
            <a:r>
              <a:rPr lang="en-US" dirty="0"/>
              <a:t>Stores the intermediate results obtain during processing</a:t>
            </a:r>
          </a:p>
          <a:p>
            <a:pPr lvl="1"/>
            <a:r>
              <a:rPr lang="en-US" dirty="0"/>
              <a:t>Stores final results before sending it to output unit</a:t>
            </a:r>
          </a:p>
        </p:txBody>
      </p:sp>
    </p:spTree>
    <p:extLst>
      <p:ext uri="{BB962C8B-B14F-4D97-AF65-F5344CB8AC3E}">
        <p14:creationId xmlns:p14="http://schemas.microsoft.com/office/powerpoint/2010/main" val="276570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4EE0B-1E4D-58C6-150D-E40A2D9F7D4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DB656B4-6037-E392-834E-DB3D5FBFD231}"/>
              </a:ext>
            </a:extLst>
          </p:cNvPr>
          <p:cNvSpPr>
            <a:spLocks noGrp="1"/>
          </p:cNvSpPr>
          <p:nvPr>
            <p:ph idx="1"/>
          </p:nvPr>
        </p:nvSpPr>
        <p:spPr/>
        <p:txBody>
          <a:bodyPr/>
          <a:lstStyle/>
          <a:p>
            <a:r>
              <a:rPr lang="en-US" dirty="0"/>
              <a:t>CPU</a:t>
            </a:r>
          </a:p>
          <a:p>
            <a:pPr lvl="1"/>
            <a:r>
              <a:rPr lang="en-IN" dirty="0"/>
              <a:t>Major structural components of CPU</a:t>
            </a:r>
          </a:p>
          <a:p>
            <a:pPr lvl="2"/>
            <a:r>
              <a:rPr lang="en-IN" dirty="0"/>
              <a:t>Control unit (CU): Controls the operations of the CPU and hence the computer </a:t>
            </a:r>
          </a:p>
          <a:p>
            <a:pPr lvl="2"/>
            <a:r>
              <a:rPr lang="en-IN" dirty="0"/>
              <a:t>Arithmetic and Logic Unit (ALU): Performs computer’s data processing functions</a:t>
            </a:r>
          </a:p>
          <a:p>
            <a:pPr lvl="2"/>
            <a:r>
              <a:rPr lang="en-IN" dirty="0"/>
              <a:t>Register: Provide storage internal to the CPU</a:t>
            </a:r>
          </a:p>
          <a:p>
            <a:pPr lvl="2"/>
            <a:r>
              <a:rPr lang="en-IN" dirty="0"/>
              <a:t>CPU Interconnection: Communication among the control unit, ALU, and registers</a:t>
            </a:r>
          </a:p>
          <a:p>
            <a:endParaRPr lang="en-IN" dirty="0"/>
          </a:p>
        </p:txBody>
      </p:sp>
    </p:spTree>
    <p:extLst>
      <p:ext uri="{BB962C8B-B14F-4D97-AF65-F5344CB8AC3E}">
        <p14:creationId xmlns:p14="http://schemas.microsoft.com/office/powerpoint/2010/main" val="1462643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217E5-0C89-5F63-D1D3-4196DE011835}"/>
              </a:ext>
            </a:extLst>
          </p:cNvPr>
          <p:cNvSpPr>
            <a:spLocks noGrp="1"/>
          </p:cNvSpPr>
          <p:nvPr>
            <p:ph type="title"/>
          </p:nvPr>
        </p:nvSpPr>
        <p:spPr/>
        <p:txBody>
          <a:bodyPr/>
          <a:lstStyle/>
          <a:p>
            <a:r>
              <a:rPr lang="en-US" dirty="0"/>
              <a:t>Bus Structure</a:t>
            </a:r>
            <a:endParaRPr lang="en-IN" dirty="0"/>
          </a:p>
        </p:txBody>
      </p:sp>
      <p:sp>
        <p:nvSpPr>
          <p:cNvPr id="3" name="Content Placeholder 2">
            <a:extLst>
              <a:ext uri="{FF2B5EF4-FFF2-40B4-BE49-F238E27FC236}">
                <a16:creationId xmlns:a16="http://schemas.microsoft.com/office/drawing/2014/main" id="{CA58BC8D-A97E-276E-C910-AB937B517225}"/>
              </a:ext>
            </a:extLst>
          </p:cNvPr>
          <p:cNvSpPr>
            <a:spLocks noGrp="1"/>
          </p:cNvSpPr>
          <p:nvPr>
            <p:ph idx="1"/>
          </p:nvPr>
        </p:nvSpPr>
        <p:spPr/>
        <p:txBody>
          <a:bodyPr>
            <a:normAutofit lnSpcReduction="10000"/>
          </a:bodyPr>
          <a:lstStyle/>
          <a:p>
            <a:r>
              <a:rPr lang="en-US" dirty="0"/>
              <a:t>Bus: it is a group of wires which carries information from CPU to peripherals or peripherals to CPU. </a:t>
            </a:r>
          </a:p>
          <a:p>
            <a:r>
              <a:rPr lang="en-US" dirty="0"/>
              <a:t>The CPU and Memory are connected by Data Bus, Address Bus, and Control Bus</a:t>
            </a:r>
          </a:p>
          <a:p>
            <a:pPr lvl="1"/>
            <a:r>
              <a:rPr lang="en-US" dirty="0"/>
              <a:t>Address Bus: </a:t>
            </a:r>
          </a:p>
          <a:p>
            <a:pPr lvl="2"/>
            <a:r>
              <a:rPr lang="en-US" dirty="0"/>
              <a:t>Unidirectional</a:t>
            </a:r>
          </a:p>
          <a:p>
            <a:pPr lvl="2"/>
            <a:r>
              <a:rPr lang="en-US" dirty="0"/>
              <a:t>Carries address information bits from processor to peripherals</a:t>
            </a:r>
          </a:p>
          <a:p>
            <a:pPr lvl="1"/>
            <a:r>
              <a:rPr lang="en-US" dirty="0"/>
              <a:t>Data Bus</a:t>
            </a:r>
          </a:p>
          <a:p>
            <a:pPr lvl="2"/>
            <a:r>
              <a:rPr lang="en-US" dirty="0"/>
              <a:t>Bidirectional bus</a:t>
            </a:r>
          </a:p>
          <a:p>
            <a:pPr lvl="2"/>
            <a:r>
              <a:rPr lang="en-US" dirty="0"/>
              <a:t>Carries data information bit from processor to peripherals and vice-versa</a:t>
            </a:r>
          </a:p>
          <a:p>
            <a:pPr lvl="1"/>
            <a:r>
              <a:rPr lang="en-US" dirty="0"/>
              <a:t>Control Bus</a:t>
            </a:r>
          </a:p>
          <a:p>
            <a:pPr lvl="2"/>
            <a:r>
              <a:rPr lang="en-US" dirty="0"/>
              <a:t>Bidirectional bus</a:t>
            </a:r>
          </a:p>
          <a:p>
            <a:pPr lvl="2"/>
            <a:r>
              <a:rPr lang="en-US" dirty="0"/>
              <a:t>Carries control signals from processor to peripherals and vice-versa</a:t>
            </a:r>
            <a:endParaRPr lang="en-IN" dirty="0"/>
          </a:p>
        </p:txBody>
      </p:sp>
    </p:spTree>
    <p:extLst>
      <p:ext uri="{BB962C8B-B14F-4D97-AF65-F5344CB8AC3E}">
        <p14:creationId xmlns:p14="http://schemas.microsoft.com/office/powerpoint/2010/main" val="3763947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E65E4-1478-2132-399F-936A40C081B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70F03B5-8DA6-4972-71FD-4288433E9EA2}"/>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AEF64811-7A7D-C17A-E886-512DD274602A}"/>
              </a:ext>
            </a:extLst>
          </p:cNvPr>
          <p:cNvPicPr>
            <a:picLocks noChangeAspect="1"/>
          </p:cNvPicPr>
          <p:nvPr/>
        </p:nvPicPr>
        <p:blipFill>
          <a:blip r:embed="rId2"/>
          <a:stretch>
            <a:fillRect/>
          </a:stretch>
        </p:blipFill>
        <p:spPr>
          <a:xfrm>
            <a:off x="2358990" y="0"/>
            <a:ext cx="7470843" cy="6858000"/>
          </a:xfrm>
          <a:prstGeom prst="rect">
            <a:avLst/>
          </a:prstGeom>
        </p:spPr>
      </p:pic>
    </p:spTree>
    <p:extLst>
      <p:ext uri="{BB962C8B-B14F-4D97-AF65-F5344CB8AC3E}">
        <p14:creationId xmlns:p14="http://schemas.microsoft.com/office/powerpoint/2010/main" val="661437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139A2-71CE-0F0D-BBEA-2314C53A7DBB}"/>
              </a:ext>
            </a:extLst>
          </p:cNvPr>
          <p:cNvSpPr>
            <a:spLocks noGrp="1"/>
          </p:cNvSpPr>
          <p:nvPr>
            <p:ph type="title"/>
          </p:nvPr>
        </p:nvSpPr>
        <p:spPr>
          <a:xfrm>
            <a:off x="1522413" y="-243408"/>
            <a:ext cx="9143998" cy="1020762"/>
          </a:xfrm>
        </p:spPr>
        <p:txBody>
          <a:bodyPr/>
          <a:lstStyle/>
          <a:p>
            <a:r>
              <a:rPr lang="en-US" dirty="0"/>
              <a:t>CISC and RISC Architectures</a:t>
            </a:r>
            <a:endParaRPr lang="en-IN" dirty="0"/>
          </a:p>
        </p:txBody>
      </p:sp>
      <p:graphicFrame>
        <p:nvGraphicFramePr>
          <p:cNvPr id="4" name="Table 4">
            <a:extLst>
              <a:ext uri="{FF2B5EF4-FFF2-40B4-BE49-F238E27FC236}">
                <a16:creationId xmlns:a16="http://schemas.microsoft.com/office/drawing/2014/main" id="{CE173E3A-575C-CFAB-3BAC-52E638D3A608}"/>
              </a:ext>
            </a:extLst>
          </p:cNvPr>
          <p:cNvGraphicFramePr>
            <a:graphicFrameLocks noGrp="1"/>
          </p:cNvGraphicFramePr>
          <p:nvPr>
            <p:ph idx="1"/>
            <p:extLst>
              <p:ext uri="{D42A27DB-BD31-4B8C-83A1-F6EECF244321}">
                <p14:modId xmlns:p14="http://schemas.microsoft.com/office/powerpoint/2010/main" val="1749066118"/>
              </p:ext>
            </p:extLst>
          </p:nvPr>
        </p:nvGraphicFramePr>
        <p:xfrm>
          <a:off x="1549106" y="980728"/>
          <a:ext cx="9144000" cy="5527040"/>
        </p:xfrm>
        <a:graphic>
          <a:graphicData uri="http://schemas.openxmlformats.org/drawingml/2006/table">
            <a:tbl>
              <a:tblPr firstRow="1" bandRow="1">
                <a:tableStyleId>{5940675A-B579-460E-94D1-54222C63F5DA}</a:tableStyleId>
              </a:tblPr>
              <a:tblGrid>
                <a:gridCol w="4572000">
                  <a:extLst>
                    <a:ext uri="{9D8B030D-6E8A-4147-A177-3AD203B41FA5}">
                      <a16:colId xmlns:a16="http://schemas.microsoft.com/office/drawing/2014/main" val="1991129804"/>
                    </a:ext>
                  </a:extLst>
                </a:gridCol>
                <a:gridCol w="4572000">
                  <a:extLst>
                    <a:ext uri="{9D8B030D-6E8A-4147-A177-3AD203B41FA5}">
                      <a16:colId xmlns:a16="http://schemas.microsoft.com/office/drawing/2014/main" val="1244123934"/>
                    </a:ext>
                  </a:extLst>
                </a:gridCol>
              </a:tblGrid>
              <a:tr h="370840">
                <a:tc>
                  <a:txBody>
                    <a:bodyPr/>
                    <a:lstStyle/>
                    <a:p>
                      <a:r>
                        <a:rPr lang="en-US" dirty="0"/>
                        <a:t>CISC</a:t>
                      </a:r>
                      <a:endParaRPr lang="en-IN" dirty="0"/>
                    </a:p>
                  </a:txBody>
                  <a:tcPr/>
                </a:tc>
                <a:tc>
                  <a:txBody>
                    <a:bodyPr/>
                    <a:lstStyle/>
                    <a:p>
                      <a:r>
                        <a:rPr lang="en-US" dirty="0"/>
                        <a:t>RISC</a:t>
                      </a:r>
                      <a:endParaRPr lang="en-IN" dirty="0"/>
                    </a:p>
                  </a:txBody>
                  <a:tcPr/>
                </a:tc>
                <a:extLst>
                  <a:ext uri="{0D108BD9-81ED-4DB2-BD59-A6C34878D82A}">
                    <a16:rowId xmlns:a16="http://schemas.microsoft.com/office/drawing/2014/main" val="955793629"/>
                  </a:ext>
                </a:extLst>
              </a:tr>
              <a:tr h="370840">
                <a:tc>
                  <a:txBody>
                    <a:bodyPr/>
                    <a:lstStyle/>
                    <a:p>
                      <a:r>
                        <a:rPr lang="en-US" dirty="0"/>
                        <a:t>Large instruction set</a:t>
                      </a:r>
                      <a:endParaRPr lang="en-IN" dirty="0"/>
                    </a:p>
                  </a:txBody>
                  <a:tcPr/>
                </a:tc>
                <a:tc>
                  <a:txBody>
                    <a:bodyPr/>
                    <a:lstStyle/>
                    <a:p>
                      <a:r>
                        <a:rPr lang="en-US" dirty="0"/>
                        <a:t>Compact instruction set</a:t>
                      </a:r>
                      <a:endParaRPr lang="en-IN" dirty="0"/>
                    </a:p>
                  </a:txBody>
                  <a:tcPr/>
                </a:tc>
                <a:extLst>
                  <a:ext uri="{0D108BD9-81ED-4DB2-BD59-A6C34878D82A}">
                    <a16:rowId xmlns:a16="http://schemas.microsoft.com/office/drawing/2014/main" val="2492089629"/>
                  </a:ext>
                </a:extLst>
              </a:tr>
              <a:tr h="370840">
                <a:tc>
                  <a:txBody>
                    <a:bodyPr/>
                    <a:lstStyle/>
                    <a:p>
                      <a:r>
                        <a:rPr lang="en-US" dirty="0"/>
                        <a:t>Instruction formats are of different lengths</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Instruction formats are of same lengths</a:t>
                      </a:r>
                      <a:endParaRPr lang="en-IN" dirty="0"/>
                    </a:p>
                  </a:txBody>
                  <a:tcPr/>
                </a:tc>
                <a:extLst>
                  <a:ext uri="{0D108BD9-81ED-4DB2-BD59-A6C34878D82A}">
                    <a16:rowId xmlns:a16="http://schemas.microsoft.com/office/drawing/2014/main" val="3018225761"/>
                  </a:ext>
                </a:extLst>
              </a:tr>
              <a:tr h="370840">
                <a:tc>
                  <a:txBody>
                    <a:bodyPr/>
                    <a:lstStyle/>
                    <a:p>
                      <a:r>
                        <a:rPr lang="en-US" dirty="0"/>
                        <a:t>Instructions perform both elementary and complex operations</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Instructions perform elementary</a:t>
                      </a:r>
                      <a:endParaRPr lang="en-IN" dirty="0"/>
                    </a:p>
                  </a:txBody>
                  <a:tcPr/>
                </a:tc>
                <a:extLst>
                  <a:ext uri="{0D108BD9-81ED-4DB2-BD59-A6C34878D82A}">
                    <a16:rowId xmlns:a16="http://schemas.microsoft.com/office/drawing/2014/main" val="4184777176"/>
                  </a:ext>
                </a:extLst>
              </a:tr>
              <a:tr h="370840">
                <a:tc>
                  <a:txBody>
                    <a:bodyPr/>
                    <a:lstStyle/>
                    <a:p>
                      <a:r>
                        <a:rPr lang="en-US" dirty="0"/>
                        <a:t>Control unit is micro programmed</a:t>
                      </a:r>
                      <a:endParaRPr lang="en-IN" dirty="0"/>
                    </a:p>
                  </a:txBody>
                  <a:tcPr/>
                </a:tc>
                <a:tc>
                  <a:txBody>
                    <a:bodyPr/>
                    <a:lstStyle/>
                    <a:p>
                      <a:r>
                        <a:rPr lang="en-US" dirty="0"/>
                        <a:t>Control unit is simple and hardwired</a:t>
                      </a:r>
                      <a:endParaRPr lang="en-IN" dirty="0"/>
                    </a:p>
                  </a:txBody>
                  <a:tcPr/>
                </a:tc>
                <a:extLst>
                  <a:ext uri="{0D108BD9-81ED-4DB2-BD59-A6C34878D82A}">
                    <a16:rowId xmlns:a16="http://schemas.microsoft.com/office/drawing/2014/main" val="2616688856"/>
                  </a:ext>
                </a:extLst>
              </a:tr>
              <a:tr h="370840">
                <a:tc>
                  <a:txBody>
                    <a:bodyPr/>
                    <a:lstStyle/>
                    <a:p>
                      <a:r>
                        <a:rPr lang="en-US" dirty="0"/>
                        <a:t>Not pipelined or less pipelined</a:t>
                      </a:r>
                      <a:endParaRPr lang="en-IN" dirty="0"/>
                    </a:p>
                  </a:txBody>
                  <a:tcPr/>
                </a:tc>
                <a:tc>
                  <a:txBody>
                    <a:bodyPr/>
                    <a:lstStyle/>
                    <a:p>
                      <a:r>
                        <a:rPr lang="en-US" dirty="0"/>
                        <a:t>Pipelined </a:t>
                      </a:r>
                      <a:endParaRPr lang="en-IN" dirty="0"/>
                    </a:p>
                  </a:txBody>
                  <a:tcPr/>
                </a:tc>
                <a:extLst>
                  <a:ext uri="{0D108BD9-81ED-4DB2-BD59-A6C34878D82A}">
                    <a16:rowId xmlns:a16="http://schemas.microsoft.com/office/drawing/2014/main" val="356197416"/>
                  </a:ext>
                </a:extLst>
              </a:tr>
              <a:tr h="370840">
                <a:tc>
                  <a:txBody>
                    <a:bodyPr/>
                    <a:lstStyle/>
                    <a:p>
                      <a:r>
                        <a:rPr lang="en-US" dirty="0"/>
                        <a:t>Single register set</a:t>
                      </a:r>
                      <a:endParaRPr lang="en-IN" dirty="0"/>
                    </a:p>
                  </a:txBody>
                  <a:tcPr/>
                </a:tc>
                <a:tc>
                  <a:txBody>
                    <a:bodyPr/>
                    <a:lstStyle/>
                    <a:p>
                      <a:r>
                        <a:rPr lang="en-US" dirty="0"/>
                        <a:t>Multiple register set</a:t>
                      </a:r>
                      <a:endParaRPr lang="en-IN" dirty="0"/>
                    </a:p>
                  </a:txBody>
                  <a:tcPr/>
                </a:tc>
                <a:extLst>
                  <a:ext uri="{0D108BD9-81ED-4DB2-BD59-A6C34878D82A}">
                    <a16:rowId xmlns:a16="http://schemas.microsoft.com/office/drawing/2014/main" val="3290155988"/>
                  </a:ext>
                </a:extLst>
              </a:tr>
              <a:tr h="370840">
                <a:tc>
                  <a:txBody>
                    <a:bodyPr/>
                    <a:lstStyle/>
                    <a:p>
                      <a:r>
                        <a:rPr lang="en-US" dirty="0"/>
                        <a:t>Numerous memory addressing options for operands</a:t>
                      </a:r>
                      <a:endParaRPr lang="en-IN" dirty="0"/>
                    </a:p>
                  </a:txBody>
                  <a:tcPr/>
                </a:tc>
                <a:tc>
                  <a:txBody>
                    <a:bodyPr/>
                    <a:lstStyle/>
                    <a:p>
                      <a:r>
                        <a:rPr lang="en-US" dirty="0"/>
                        <a:t>Less addressing modes</a:t>
                      </a:r>
                      <a:endParaRPr lang="en-IN" dirty="0"/>
                    </a:p>
                  </a:txBody>
                  <a:tcPr/>
                </a:tc>
                <a:extLst>
                  <a:ext uri="{0D108BD9-81ED-4DB2-BD59-A6C34878D82A}">
                    <a16:rowId xmlns:a16="http://schemas.microsoft.com/office/drawing/2014/main" val="3034330636"/>
                  </a:ext>
                </a:extLst>
              </a:tr>
              <a:tr h="370840">
                <a:tc>
                  <a:txBody>
                    <a:bodyPr/>
                    <a:lstStyle/>
                    <a:p>
                      <a:r>
                        <a:rPr lang="en-US" dirty="0"/>
                        <a:t>Include multi-clock complex instructions</a:t>
                      </a:r>
                      <a:endParaRPr lang="en-IN" dirty="0"/>
                    </a:p>
                  </a:txBody>
                  <a:tcPr/>
                </a:tc>
                <a:tc>
                  <a:txBody>
                    <a:bodyPr/>
                    <a:lstStyle/>
                    <a:p>
                      <a:r>
                        <a:rPr lang="en-US" dirty="0"/>
                        <a:t>Single clock, reduced instruction only</a:t>
                      </a:r>
                      <a:endParaRPr lang="en-IN" dirty="0"/>
                    </a:p>
                  </a:txBody>
                  <a:tcPr/>
                </a:tc>
                <a:extLst>
                  <a:ext uri="{0D108BD9-81ED-4DB2-BD59-A6C34878D82A}">
                    <a16:rowId xmlns:a16="http://schemas.microsoft.com/office/drawing/2014/main" val="4023427997"/>
                  </a:ext>
                </a:extLst>
              </a:tr>
              <a:tr h="370840">
                <a:tc>
                  <a:txBody>
                    <a:bodyPr/>
                    <a:lstStyle/>
                    <a:p>
                      <a:r>
                        <a:rPr lang="en-US" dirty="0"/>
                        <a:t>Memory-to-Memory: LOAD and STORE incorporated in instructions</a:t>
                      </a:r>
                      <a:endParaRPr lang="en-IN" dirty="0"/>
                    </a:p>
                  </a:txBody>
                  <a:tcPr/>
                </a:tc>
                <a:tc>
                  <a:txBody>
                    <a:bodyPr/>
                    <a:lstStyle/>
                    <a:p>
                      <a:r>
                        <a:rPr lang="en-US" dirty="0"/>
                        <a:t>Register-to-Register: LOAD and STORE independent instructions</a:t>
                      </a:r>
                      <a:endParaRPr lang="en-IN" dirty="0"/>
                    </a:p>
                  </a:txBody>
                  <a:tcPr/>
                </a:tc>
                <a:extLst>
                  <a:ext uri="{0D108BD9-81ED-4DB2-BD59-A6C34878D82A}">
                    <a16:rowId xmlns:a16="http://schemas.microsoft.com/office/drawing/2014/main" val="2232451597"/>
                  </a:ext>
                </a:extLst>
              </a:tr>
              <a:tr h="370840">
                <a:tc>
                  <a:txBody>
                    <a:bodyPr/>
                    <a:lstStyle/>
                    <a:p>
                      <a:r>
                        <a:rPr lang="en-US" dirty="0"/>
                        <a:t>Small code size, high cycles per second</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Large code size, low cycles per second</a:t>
                      </a:r>
                      <a:endParaRPr lang="en-IN" dirty="0"/>
                    </a:p>
                  </a:txBody>
                  <a:tcPr/>
                </a:tc>
                <a:extLst>
                  <a:ext uri="{0D108BD9-81ED-4DB2-BD59-A6C34878D82A}">
                    <a16:rowId xmlns:a16="http://schemas.microsoft.com/office/drawing/2014/main" val="1801952751"/>
                  </a:ext>
                </a:extLst>
              </a:tr>
              <a:tr h="370840">
                <a:tc>
                  <a:txBody>
                    <a:bodyPr/>
                    <a:lstStyle/>
                    <a:p>
                      <a:r>
                        <a:rPr lang="en-US" dirty="0"/>
                        <a:t>Examples: VAX, PDP?11, Motorola 68000 family, Intel x86 architecture based processors</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Examples: Apple iPods, Apple iPhone, ARM7, ARM based chip</a:t>
                      </a:r>
                      <a:endParaRPr lang="en-IN" dirty="0"/>
                    </a:p>
                  </a:txBody>
                  <a:tcPr/>
                </a:tc>
                <a:extLst>
                  <a:ext uri="{0D108BD9-81ED-4DB2-BD59-A6C34878D82A}">
                    <a16:rowId xmlns:a16="http://schemas.microsoft.com/office/drawing/2014/main" val="348088181"/>
                  </a:ext>
                </a:extLst>
              </a:tr>
            </a:tbl>
          </a:graphicData>
        </a:graphic>
      </p:graphicFrame>
    </p:spTree>
    <p:extLst>
      <p:ext uri="{BB962C8B-B14F-4D97-AF65-F5344CB8AC3E}">
        <p14:creationId xmlns:p14="http://schemas.microsoft.com/office/powerpoint/2010/main" val="238521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B00A3-309D-0AA9-C1CD-B23759568555}"/>
              </a:ext>
            </a:extLst>
          </p:cNvPr>
          <p:cNvSpPr>
            <a:spLocks noGrp="1"/>
          </p:cNvSpPr>
          <p:nvPr>
            <p:ph type="title"/>
          </p:nvPr>
        </p:nvSpPr>
        <p:spPr>
          <a:xfrm>
            <a:off x="16429" y="223274"/>
            <a:ext cx="5400600" cy="1020762"/>
          </a:xfrm>
        </p:spPr>
        <p:txBody>
          <a:bodyPr>
            <a:normAutofit fontScale="90000"/>
          </a:bodyPr>
          <a:lstStyle/>
          <a:p>
            <a:r>
              <a:rPr lang="en-US" dirty="0"/>
              <a:t>General CPU Architecture (8086 Microprocessor)</a:t>
            </a:r>
            <a:endParaRPr lang="en-IN" dirty="0"/>
          </a:p>
        </p:txBody>
      </p:sp>
      <p:sp>
        <p:nvSpPr>
          <p:cNvPr id="3" name="Content Placeholder 2">
            <a:extLst>
              <a:ext uri="{FF2B5EF4-FFF2-40B4-BE49-F238E27FC236}">
                <a16:creationId xmlns:a16="http://schemas.microsoft.com/office/drawing/2014/main" id="{79155834-9A0B-F998-F08B-7C3AA6B4245E}"/>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435789A0-A7A1-3E56-7EDB-9D70D2362E0F}"/>
              </a:ext>
            </a:extLst>
          </p:cNvPr>
          <p:cNvPicPr>
            <a:picLocks noChangeAspect="1"/>
          </p:cNvPicPr>
          <p:nvPr/>
        </p:nvPicPr>
        <p:blipFill rotWithShape="1">
          <a:blip r:embed="rId2"/>
          <a:srcRect t="5901" b="23750"/>
          <a:stretch/>
        </p:blipFill>
        <p:spPr>
          <a:xfrm>
            <a:off x="5047706" y="0"/>
            <a:ext cx="7311402" cy="6858000"/>
          </a:xfrm>
          <a:prstGeom prst="rect">
            <a:avLst/>
          </a:prstGeom>
        </p:spPr>
      </p:pic>
    </p:spTree>
    <p:extLst>
      <p:ext uri="{BB962C8B-B14F-4D97-AF65-F5344CB8AC3E}">
        <p14:creationId xmlns:p14="http://schemas.microsoft.com/office/powerpoint/2010/main" val="327595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95E5B-6D44-9752-AC34-0DFF39CD8A66}"/>
              </a:ext>
            </a:extLst>
          </p:cNvPr>
          <p:cNvSpPr>
            <a:spLocks noGrp="1"/>
          </p:cNvSpPr>
          <p:nvPr>
            <p:ph type="title"/>
          </p:nvPr>
        </p:nvSpPr>
        <p:spPr/>
        <p:txBody>
          <a:bodyPr/>
          <a:lstStyle/>
          <a:p>
            <a:r>
              <a:rPr lang="en-US" dirty="0"/>
              <a:t>Issues of Computer Design</a:t>
            </a:r>
            <a:endParaRPr lang="en-IN" dirty="0"/>
          </a:p>
        </p:txBody>
      </p:sp>
      <p:sp>
        <p:nvSpPr>
          <p:cNvPr id="3" name="Content Placeholder 2">
            <a:extLst>
              <a:ext uri="{FF2B5EF4-FFF2-40B4-BE49-F238E27FC236}">
                <a16:creationId xmlns:a16="http://schemas.microsoft.com/office/drawing/2014/main" id="{4AFD8D85-40D9-6AC2-5A54-5A1CE8645BB3}"/>
              </a:ext>
            </a:extLst>
          </p:cNvPr>
          <p:cNvSpPr>
            <a:spLocks noGrp="1"/>
          </p:cNvSpPr>
          <p:nvPr>
            <p:ph idx="1"/>
          </p:nvPr>
        </p:nvSpPr>
        <p:spPr/>
        <p:txBody>
          <a:bodyPr/>
          <a:lstStyle/>
          <a:p>
            <a:r>
              <a:rPr lang="en-US" dirty="0"/>
              <a:t>Speed and memory</a:t>
            </a:r>
          </a:p>
          <a:p>
            <a:r>
              <a:rPr lang="en-US" dirty="0"/>
              <a:t>Speed match between memory and processor</a:t>
            </a:r>
          </a:p>
          <a:p>
            <a:r>
              <a:rPr lang="en-US" dirty="0"/>
              <a:t>Handle bugs and errors</a:t>
            </a:r>
          </a:p>
          <a:p>
            <a:r>
              <a:rPr lang="en-US" dirty="0"/>
              <a:t>Shared memory</a:t>
            </a:r>
          </a:p>
          <a:p>
            <a:r>
              <a:rPr lang="en-US" dirty="0"/>
              <a:t>Disk access</a:t>
            </a:r>
          </a:p>
          <a:p>
            <a:r>
              <a:rPr lang="en-US" dirty="0"/>
              <a:t>Better performance with reduced power</a:t>
            </a:r>
            <a:endParaRPr lang="en-IN" dirty="0"/>
          </a:p>
        </p:txBody>
      </p:sp>
    </p:spTree>
    <p:extLst>
      <p:ext uri="{BB962C8B-B14F-4D97-AF65-F5344CB8AC3E}">
        <p14:creationId xmlns:p14="http://schemas.microsoft.com/office/powerpoint/2010/main" val="2184430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8433E-9D10-8A92-3712-01D9C3CD7105}"/>
              </a:ext>
            </a:extLst>
          </p:cNvPr>
          <p:cNvSpPr>
            <a:spLocks noGrp="1"/>
          </p:cNvSpPr>
          <p:nvPr>
            <p:ph type="title"/>
          </p:nvPr>
        </p:nvSpPr>
        <p:spPr/>
        <p:txBody>
          <a:bodyPr/>
          <a:lstStyle/>
          <a:p>
            <a:r>
              <a:rPr lang="en-US" dirty="0"/>
              <a:t>Data Storage in Memory</a:t>
            </a:r>
            <a:endParaRPr lang="en-IN" dirty="0"/>
          </a:p>
        </p:txBody>
      </p:sp>
      <p:sp>
        <p:nvSpPr>
          <p:cNvPr id="3" name="Content Placeholder 2">
            <a:extLst>
              <a:ext uri="{FF2B5EF4-FFF2-40B4-BE49-F238E27FC236}">
                <a16:creationId xmlns:a16="http://schemas.microsoft.com/office/drawing/2014/main" id="{20B41C64-EB94-2DD7-6AE3-BD3F152FFCEA}"/>
              </a:ext>
            </a:extLst>
          </p:cNvPr>
          <p:cNvSpPr>
            <a:spLocks noGrp="1"/>
          </p:cNvSpPr>
          <p:nvPr>
            <p:ph idx="1"/>
          </p:nvPr>
        </p:nvSpPr>
        <p:spPr/>
        <p:txBody>
          <a:bodyPr/>
          <a:lstStyle/>
          <a:p>
            <a:r>
              <a:rPr lang="en-US" dirty="0"/>
              <a:t>Little Endian (Little end first)</a:t>
            </a:r>
          </a:p>
          <a:p>
            <a:r>
              <a:rPr lang="en-US" dirty="0"/>
              <a:t>Big Endian (big end first)</a:t>
            </a:r>
            <a:endParaRPr lang="en-IN" dirty="0"/>
          </a:p>
        </p:txBody>
      </p:sp>
    </p:spTree>
    <p:extLst>
      <p:ext uri="{BB962C8B-B14F-4D97-AF65-F5344CB8AC3E}">
        <p14:creationId xmlns:p14="http://schemas.microsoft.com/office/powerpoint/2010/main" val="1163967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190D3-A897-ECA5-4292-06E8CF0FF163}"/>
              </a:ext>
            </a:extLst>
          </p:cNvPr>
          <p:cNvSpPr>
            <a:spLocks noGrp="1"/>
          </p:cNvSpPr>
          <p:nvPr>
            <p:ph type="title"/>
          </p:nvPr>
        </p:nvSpPr>
        <p:spPr/>
        <p:txBody>
          <a:bodyPr/>
          <a:lstStyle/>
          <a:p>
            <a:r>
              <a:rPr lang="en-US" dirty="0"/>
              <a:t>Machine Instructions</a:t>
            </a:r>
            <a:endParaRPr lang="en-IN" dirty="0"/>
          </a:p>
        </p:txBody>
      </p:sp>
      <p:sp>
        <p:nvSpPr>
          <p:cNvPr id="3" name="Content Placeholder 2">
            <a:extLst>
              <a:ext uri="{FF2B5EF4-FFF2-40B4-BE49-F238E27FC236}">
                <a16:creationId xmlns:a16="http://schemas.microsoft.com/office/drawing/2014/main" id="{2C2CC922-2917-76BC-7C71-21CF5E7F1A8B}"/>
              </a:ext>
            </a:extLst>
          </p:cNvPr>
          <p:cNvSpPr>
            <a:spLocks noGrp="1"/>
          </p:cNvSpPr>
          <p:nvPr>
            <p:ph idx="1"/>
          </p:nvPr>
        </p:nvSpPr>
        <p:spPr/>
        <p:txBody>
          <a:bodyPr/>
          <a:lstStyle/>
          <a:p>
            <a:r>
              <a:rPr lang="en-US" dirty="0"/>
              <a:t>A set of binary codes that are recognized and executed directly by a processor is called a machine code. An individual machine code is called a machine instruction.</a:t>
            </a:r>
          </a:p>
          <a:p>
            <a:r>
              <a:rPr lang="en-US" dirty="0"/>
              <a:t>Main memory holds instructions and Data.</a:t>
            </a:r>
          </a:p>
          <a:p>
            <a:r>
              <a:rPr lang="en-US" dirty="0"/>
              <a:t>Each instruction/data require one or more memory locations depends on size of instruction/data</a:t>
            </a:r>
          </a:p>
          <a:p>
            <a:r>
              <a:rPr lang="en-US" dirty="0"/>
              <a:t>The set of all codes recognized by a particular processor is known as instruction set.</a:t>
            </a:r>
            <a:endParaRPr lang="en-IN" dirty="0"/>
          </a:p>
        </p:txBody>
      </p:sp>
    </p:spTree>
    <p:extLst>
      <p:ext uri="{BB962C8B-B14F-4D97-AF65-F5344CB8AC3E}">
        <p14:creationId xmlns:p14="http://schemas.microsoft.com/office/powerpoint/2010/main" val="4214072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Computer System</a:t>
            </a:r>
          </a:p>
        </p:txBody>
      </p:sp>
      <p:sp>
        <p:nvSpPr>
          <p:cNvPr id="14" name="Content Placeholder 13"/>
          <p:cNvSpPr>
            <a:spLocks noGrp="1"/>
          </p:cNvSpPr>
          <p:nvPr>
            <p:ph idx="1"/>
          </p:nvPr>
        </p:nvSpPr>
        <p:spPr/>
        <p:txBody>
          <a:bodyPr/>
          <a:lstStyle/>
          <a:p>
            <a:r>
              <a:rPr lang="en-US" dirty="0"/>
              <a:t>Hardware</a:t>
            </a:r>
          </a:p>
          <a:p>
            <a:r>
              <a:rPr lang="en-US" dirty="0"/>
              <a:t>Software</a:t>
            </a:r>
          </a:p>
        </p:txBody>
      </p:sp>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225AA-2E4A-EB8F-6B4C-198309E46E58}"/>
              </a:ext>
            </a:extLst>
          </p:cNvPr>
          <p:cNvSpPr>
            <a:spLocks noGrp="1"/>
          </p:cNvSpPr>
          <p:nvPr>
            <p:ph type="title"/>
          </p:nvPr>
        </p:nvSpPr>
        <p:spPr/>
        <p:txBody>
          <a:bodyPr/>
          <a:lstStyle/>
          <a:p>
            <a:r>
              <a:rPr lang="en-US" dirty="0"/>
              <a:t>Memory Models (how does the memory look to the CPU)</a:t>
            </a:r>
            <a:endParaRPr lang="en-IN" dirty="0"/>
          </a:p>
        </p:txBody>
      </p:sp>
      <p:sp>
        <p:nvSpPr>
          <p:cNvPr id="3" name="Content Placeholder 2">
            <a:extLst>
              <a:ext uri="{FF2B5EF4-FFF2-40B4-BE49-F238E27FC236}">
                <a16:creationId xmlns:a16="http://schemas.microsoft.com/office/drawing/2014/main" id="{7B784948-C7A3-2F9B-B144-9244E48D1FD5}"/>
              </a:ext>
            </a:extLst>
          </p:cNvPr>
          <p:cNvSpPr>
            <a:spLocks noGrp="1"/>
          </p:cNvSpPr>
          <p:nvPr>
            <p:ph idx="1"/>
          </p:nvPr>
        </p:nvSpPr>
        <p:spPr/>
        <p:txBody>
          <a:bodyPr/>
          <a:lstStyle/>
          <a:p>
            <a:r>
              <a:rPr lang="en-US" dirty="0"/>
              <a:t>Addressable cell size </a:t>
            </a:r>
          </a:p>
          <a:p>
            <a:r>
              <a:rPr lang="en-US" dirty="0"/>
              <a:t>Alignment</a:t>
            </a:r>
          </a:p>
          <a:p>
            <a:r>
              <a:rPr lang="en-US" dirty="0"/>
              <a:t>Address space</a:t>
            </a:r>
          </a:p>
          <a:p>
            <a:r>
              <a:rPr lang="en-US" dirty="0"/>
              <a:t>Endianness (Little/Big)</a:t>
            </a:r>
            <a:endParaRPr lang="en-IN" dirty="0"/>
          </a:p>
        </p:txBody>
      </p:sp>
    </p:spTree>
    <p:extLst>
      <p:ext uri="{BB962C8B-B14F-4D97-AF65-F5344CB8AC3E}">
        <p14:creationId xmlns:p14="http://schemas.microsoft.com/office/powerpoint/2010/main" val="4263583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E27C3-9315-2CD8-C882-CEB2E52BF398}"/>
              </a:ext>
            </a:extLst>
          </p:cNvPr>
          <p:cNvSpPr>
            <a:spLocks noGrp="1"/>
          </p:cNvSpPr>
          <p:nvPr>
            <p:ph type="title"/>
          </p:nvPr>
        </p:nvSpPr>
        <p:spPr/>
        <p:txBody>
          <a:bodyPr/>
          <a:lstStyle/>
          <a:p>
            <a:r>
              <a:rPr lang="en-US" dirty="0"/>
              <a:t>Registers</a:t>
            </a:r>
            <a:endParaRPr lang="en-IN" dirty="0"/>
          </a:p>
        </p:txBody>
      </p:sp>
      <p:sp>
        <p:nvSpPr>
          <p:cNvPr id="3" name="Content Placeholder 2">
            <a:extLst>
              <a:ext uri="{FF2B5EF4-FFF2-40B4-BE49-F238E27FC236}">
                <a16:creationId xmlns:a16="http://schemas.microsoft.com/office/drawing/2014/main" id="{8AFF9583-0DDA-1A66-913C-23CA124FAEDA}"/>
              </a:ext>
            </a:extLst>
          </p:cNvPr>
          <p:cNvSpPr>
            <a:spLocks noGrp="1"/>
          </p:cNvSpPr>
          <p:nvPr>
            <p:ph idx="1"/>
          </p:nvPr>
        </p:nvSpPr>
        <p:spPr/>
        <p:txBody>
          <a:bodyPr/>
          <a:lstStyle/>
          <a:p>
            <a:r>
              <a:rPr lang="en-US" dirty="0"/>
              <a:t>General Purpose</a:t>
            </a:r>
          </a:p>
          <a:p>
            <a:r>
              <a:rPr lang="en-US" dirty="0"/>
              <a:t>Special Purpose: Program Counter (PC), Stack Pointer (SP), Input/Output Registers, Status Register</a:t>
            </a:r>
            <a:endParaRPr lang="en-IN" dirty="0"/>
          </a:p>
        </p:txBody>
      </p:sp>
    </p:spTree>
    <p:extLst>
      <p:ext uri="{BB962C8B-B14F-4D97-AF65-F5344CB8AC3E}">
        <p14:creationId xmlns:p14="http://schemas.microsoft.com/office/powerpoint/2010/main" val="2371484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4837D-CE00-819C-00CC-CDD8EC70DA27}"/>
              </a:ext>
            </a:extLst>
          </p:cNvPr>
          <p:cNvSpPr>
            <a:spLocks noGrp="1"/>
          </p:cNvSpPr>
          <p:nvPr>
            <p:ph type="title"/>
          </p:nvPr>
        </p:nvSpPr>
        <p:spPr/>
        <p:txBody>
          <a:bodyPr/>
          <a:lstStyle/>
          <a:p>
            <a:r>
              <a:rPr lang="en-US" dirty="0"/>
              <a:t>Data Types</a:t>
            </a:r>
            <a:endParaRPr lang="en-IN" dirty="0"/>
          </a:p>
        </p:txBody>
      </p:sp>
      <p:sp>
        <p:nvSpPr>
          <p:cNvPr id="3" name="Content Placeholder 2">
            <a:extLst>
              <a:ext uri="{FF2B5EF4-FFF2-40B4-BE49-F238E27FC236}">
                <a16:creationId xmlns:a16="http://schemas.microsoft.com/office/drawing/2014/main" id="{35F10F99-BCDB-345E-11DC-ED880BE3C8C6}"/>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318530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A9CEF-AE57-2629-CBE5-89EE454EAD27}"/>
              </a:ext>
            </a:extLst>
          </p:cNvPr>
          <p:cNvSpPr>
            <a:spLocks noGrp="1"/>
          </p:cNvSpPr>
          <p:nvPr>
            <p:ph type="title"/>
          </p:nvPr>
        </p:nvSpPr>
        <p:spPr/>
        <p:txBody>
          <a:bodyPr/>
          <a:lstStyle/>
          <a:p>
            <a:r>
              <a:rPr lang="en-US" dirty="0"/>
              <a:t>Instructions</a:t>
            </a:r>
            <a:endParaRPr lang="en-IN" dirty="0"/>
          </a:p>
        </p:txBody>
      </p:sp>
      <p:sp>
        <p:nvSpPr>
          <p:cNvPr id="3" name="Content Placeholder 2">
            <a:extLst>
              <a:ext uri="{FF2B5EF4-FFF2-40B4-BE49-F238E27FC236}">
                <a16:creationId xmlns:a16="http://schemas.microsoft.com/office/drawing/2014/main" id="{4FCE13DB-0743-FD73-176A-D50F9D5617EA}"/>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786574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64525-FD44-7DD3-2FF1-666EC2C00D49}"/>
              </a:ext>
            </a:extLst>
          </p:cNvPr>
          <p:cNvSpPr>
            <a:spLocks noGrp="1"/>
          </p:cNvSpPr>
          <p:nvPr>
            <p:ph type="title"/>
          </p:nvPr>
        </p:nvSpPr>
        <p:spPr/>
        <p:txBody>
          <a:bodyPr/>
          <a:lstStyle/>
          <a:p>
            <a:r>
              <a:rPr lang="en-US" dirty="0"/>
              <a:t>Encoding Machine instructions</a:t>
            </a:r>
            <a:endParaRPr lang="en-IN" dirty="0"/>
          </a:p>
        </p:txBody>
      </p:sp>
      <p:sp>
        <p:nvSpPr>
          <p:cNvPr id="3" name="Content Placeholder 2">
            <a:extLst>
              <a:ext uri="{FF2B5EF4-FFF2-40B4-BE49-F238E27FC236}">
                <a16:creationId xmlns:a16="http://schemas.microsoft.com/office/drawing/2014/main" id="{48929C76-C7CE-7BDE-A8B8-0664FF82A69C}"/>
              </a:ext>
            </a:extLst>
          </p:cNvPr>
          <p:cNvSpPr>
            <a:spLocks noGrp="1"/>
          </p:cNvSpPr>
          <p:nvPr>
            <p:ph idx="1"/>
          </p:nvPr>
        </p:nvSpPr>
        <p:spPr/>
        <p:txBody>
          <a:bodyPr/>
          <a:lstStyle/>
          <a:p>
            <a:r>
              <a:rPr lang="en-US" dirty="0"/>
              <a:t>Machine Instructions are encoded in a binary pattern that specifies </a:t>
            </a:r>
          </a:p>
          <a:p>
            <a:pPr marL="457200" indent="-457200">
              <a:buFont typeface="+mj-lt"/>
              <a:buAutoNum type="arabicPeriod"/>
            </a:pPr>
            <a:r>
              <a:rPr lang="en-US" dirty="0"/>
              <a:t>Operation</a:t>
            </a:r>
          </a:p>
          <a:p>
            <a:pPr marL="457200" indent="-457200">
              <a:buFont typeface="+mj-lt"/>
              <a:buAutoNum type="arabicPeriod"/>
            </a:pPr>
            <a:r>
              <a:rPr lang="en-US" dirty="0"/>
              <a:t>Operation/addresses used for the operation</a:t>
            </a:r>
          </a:p>
          <a:p>
            <a:pPr marL="457200" indent="-457200">
              <a:buFont typeface="+mj-lt"/>
              <a:buAutoNum type="arabicPeriod"/>
            </a:pPr>
            <a:r>
              <a:rPr lang="en-US" dirty="0"/>
              <a:t>Where the result should be placed if any</a:t>
            </a:r>
          </a:p>
          <a:p>
            <a:pPr marL="0" indent="0">
              <a:buNone/>
            </a:pPr>
            <a:endParaRPr lang="en-IN" dirty="0"/>
          </a:p>
        </p:txBody>
      </p:sp>
    </p:spTree>
    <p:extLst>
      <p:ext uri="{BB962C8B-B14F-4D97-AF65-F5344CB8AC3E}">
        <p14:creationId xmlns:p14="http://schemas.microsoft.com/office/powerpoint/2010/main" val="1098339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96895-A06C-B812-1333-C4A0D93C41E0}"/>
              </a:ext>
            </a:extLst>
          </p:cNvPr>
          <p:cNvSpPr>
            <a:spLocks noGrp="1"/>
          </p:cNvSpPr>
          <p:nvPr>
            <p:ph type="title"/>
          </p:nvPr>
        </p:nvSpPr>
        <p:spPr/>
        <p:txBody>
          <a:bodyPr/>
          <a:lstStyle/>
          <a:p>
            <a:r>
              <a:rPr lang="en-US" dirty="0"/>
              <a:t>Fields of an instruction</a:t>
            </a:r>
            <a:endParaRPr lang="en-IN" dirty="0"/>
          </a:p>
        </p:txBody>
      </p:sp>
      <p:sp>
        <p:nvSpPr>
          <p:cNvPr id="3" name="Content Placeholder 2">
            <a:extLst>
              <a:ext uri="{FF2B5EF4-FFF2-40B4-BE49-F238E27FC236}">
                <a16:creationId xmlns:a16="http://schemas.microsoft.com/office/drawing/2014/main" id="{E4E68BDA-71D7-5AC9-DAF4-F1F0BFEF875C}"/>
              </a:ext>
            </a:extLst>
          </p:cNvPr>
          <p:cNvSpPr>
            <a:spLocks noGrp="1"/>
          </p:cNvSpPr>
          <p:nvPr>
            <p:ph idx="1"/>
          </p:nvPr>
        </p:nvSpPr>
        <p:spPr/>
        <p:txBody>
          <a:bodyPr/>
          <a:lstStyle/>
          <a:p>
            <a:r>
              <a:rPr lang="en-US" dirty="0"/>
              <a:t>OPCODE</a:t>
            </a:r>
          </a:p>
          <a:p>
            <a:r>
              <a:rPr lang="en-US" dirty="0"/>
              <a:t>Operand/Address Field</a:t>
            </a:r>
          </a:p>
          <a:p>
            <a:r>
              <a:rPr lang="en-US" dirty="0"/>
              <a:t>Mode</a:t>
            </a:r>
            <a:endParaRPr lang="en-IN" dirty="0"/>
          </a:p>
        </p:txBody>
      </p:sp>
    </p:spTree>
    <p:extLst>
      <p:ext uri="{BB962C8B-B14F-4D97-AF65-F5344CB8AC3E}">
        <p14:creationId xmlns:p14="http://schemas.microsoft.com/office/powerpoint/2010/main" val="2506314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8557F-FEE3-07C7-702D-C285D47F4D71}"/>
              </a:ext>
            </a:extLst>
          </p:cNvPr>
          <p:cNvSpPr>
            <a:spLocks noGrp="1"/>
          </p:cNvSpPr>
          <p:nvPr>
            <p:ph type="title"/>
          </p:nvPr>
        </p:nvSpPr>
        <p:spPr/>
        <p:txBody>
          <a:bodyPr/>
          <a:lstStyle/>
          <a:p>
            <a:r>
              <a:rPr lang="en-US" dirty="0"/>
              <a:t>Instruction formats</a:t>
            </a:r>
            <a:endParaRPr lang="en-IN" dirty="0"/>
          </a:p>
        </p:txBody>
      </p:sp>
      <p:sp>
        <p:nvSpPr>
          <p:cNvPr id="3" name="Content Placeholder 2">
            <a:extLst>
              <a:ext uri="{FF2B5EF4-FFF2-40B4-BE49-F238E27FC236}">
                <a16:creationId xmlns:a16="http://schemas.microsoft.com/office/drawing/2014/main" id="{C66E1CC6-F1E1-88E4-F0C3-B10F68E54F30}"/>
              </a:ext>
            </a:extLst>
          </p:cNvPr>
          <p:cNvSpPr>
            <a:spLocks noGrp="1"/>
          </p:cNvSpPr>
          <p:nvPr>
            <p:ph idx="1"/>
          </p:nvPr>
        </p:nvSpPr>
        <p:spPr/>
        <p:txBody>
          <a:bodyPr/>
          <a:lstStyle/>
          <a:p>
            <a:r>
              <a:rPr lang="en-US" dirty="0"/>
              <a:t>Three address instruction</a:t>
            </a:r>
          </a:p>
          <a:p>
            <a:r>
              <a:rPr lang="en-US" dirty="0"/>
              <a:t>Two address instruction</a:t>
            </a:r>
            <a:endParaRPr lang="en-IN" dirty="0"/>
          </a:p>
          <a:p>
            <a:r>
              <a:rPr lang="en-US" dirty="0"/>
              <a:t>One address instruction</a:t>
            </a:r>
            <a:endParaRPr lang="en-IN" dirty="0"/>
          </a:p>
          <a:p>
            <a:r>
              <a:rPr lang="en-US" dirty="0"/>
              <a:t>Zero address instruction</a:t>
            </a:r>
            <a:endParaRPr lang="en-IN" dirty="0"/>
          </a:p>
          <a:p>
            <a:endParaRPr lang="en-IN" dirty="0"/>
          </a:p>
        </p:txBody>
      </p:sp>
    </p:spTree>
    <p:extLst>
      <p:ext uri="{BB962C8B-B14F-4D97-AF65-F5344CB8AC3E}">
        <p14:creationId xmlns:p14="http://schemas.microsoft.com/office/powerpoint/2010/main" val="3652703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1C78A-D182-CB33-26B0-56453FEBF992}"/>
              </a:ext>
            </a:extLst>
          </p:cNvPr>
          <p:cNvSpPr>
            <a:spLocks noGrp="1"/>
          </p:cNvSpPr>
          <p:nvPr>
            <p:ph type="title"/>
          </p:nvPr>
        </p:nvSpPr>
        <p:spPr/>
        <p:txBody>
          <a:bodyPr/>
          <a:lstStyle/>
          <a:p>
            <a:r>
              <a:rPr lang="en-US" dirty="0"/>
              <a:t>Tree Address Instructions</a:t>
            </a:r>
            <a:endParaRPr lang="en-IN" dirty="0"/>
          </a:p>
        </p:txBody>
      </p:sp>
      <p:graphicFrame>
        <p:nvGraphicFramePr>
          <p:cNvPr id="8" name="Table 8">
            <a:extLst>
              <a:ext uri="{FF2B5EF4-FFF2-40B4-BE49-F238E27FC236}">
                <a16:creationId xmlns:a16="http://schemas.microsoft.com/office/drawing/2014/main" id="{BAA4B789-8166-3685-2447-879037CD44FF}"/>
              </a:ext>
            </a:extLst>
          </p:cNvPr>
          <p:cNvGraphicFramePr>
            <a:graphicFrameLocks noGrp="1"/>
          </p:cNvGraphicFramePr>
          <p:nvPr>
            <p:ph idx="1"/>
            <p:extLst>
              <p:ext uri="{D42A27DB-BD31-4B8C-83A1-F6EECF244321}">
                <p14:modId xmlns:p14="http://schemas.microsoft.com/office/powerpoint/2010/main" val="153314639"/>
              </p:ext>
            </p:extLst>
          </p:nvPr>
        </p:nvGraphicFramePr>
        <p:xfrm>
          <a:off x="1522412" y="3553317"/>
          <a:ext cx="9144000" cy="370840"/>
        </p:xfrm>
        <a:graphic>
          <a:graphicData uri="http://schemas.openxmlformats.org/drawingml/2006/table">
            <a:tbl>
              <a:tblPr firstRow="1" bandRow="1">
                <a:tableStyleId>{5940675A-B579-460E-94D1-54222C63F5DA}</a:tableStyleId>
              </a:tblPr>
              <a:tblGrid>
                <a:gridCol w="2286000">
                  <a:extLst>
                    <a:ext uri="{9D8B030D-6E8A-4147-A177-3AD203B41FA5}">
                      <a16:colId xmlns:a16="http://schemas.microsoft.com/office/drawing/2014/main" val="2167945618"/>
                    </a:ext>
                  </a:extLst>
                </a:gridCol>
                <a:gridCol w="2286000">
                  <a:extLst>
                    <a:ext uri="{9D8B030D-6E8A-4147-A177-3AD203B41FA5}">
                      <a16:colId xmlns:a16="http://schemas.microsoft.com/office/drawing/2014/main" val="4245453216"/>
                    </a:ext>
                  </a:extLst>
                </a:gridCol>
                <a:gridCol w="2286000">
                  <a:extLst>
                    <a:ext uri="{9D8B030D-6E8A-4147-A177-3AD203B41FA5}">
                      <a16:colId xmlns:a16="http://schemas.microsoft.com/office/drawing/2014/main" val="2594540768"/>
                    </a:ext>
                  </a:extLst>
                </a:gridCol>
                <a:gridCol w="2286000">
                  <a:extLst>
                    <a:ext uri="{9D8B030D-6E8A-4147-A177-3AD203B41FA5}">
                      <a16:colId xmlns:a16="http://schemas.microsoft.com/office/drawing/2014/main" val="598639075"/>
                    </a:ext>
                  </a:extLst>
                </a:gridCol>
              </a:tblGrid>
              <a:tr h="370840">
                <a:tc>
                  <a:txBody>
                    <a:bodyPr/>
                    <a:lstStyle/>
                    <a:p>
                      <a:r>
                        <a:rPr lang="en-US" dirty="0"/>
                        <a:t>ADD</a:t>
                      </a:r>
                      <a:endParaRPr lang="en-IN" dirty="0"/>
                    </a:p>
                  </a:txBody>
                  <a:tcPr/>
                </a:tc>
                <a:tc>
                  <a:txBody>
                    <a:bodyPr/>
                    <a:lstStyle/>
                    <a:p>
                      <a:r>
                        <a:rPr lang="en-US" dirty="0"/>
                        <a:t>A</a:t>
                      </a:r>
                      <a:endParaRPr lang="en-IN" dirty="0"/>
                    </a:p>
                  </a:txBody>
                  <a:tcPr/>
                </a:tc>
                <a:tc>
                  <a:txBody>
                    <a:bodyPr/>
                    <a:lstStyle/>
                    <a:p>
                      <a:r>
                        <a:rPr lang="en-US" dirty="0"/>
                        <a:t>200</a:t>
                      </a:r>
                      <a:endParaRPr lang="en-IN" dirty="0"/>
                    </a:p>
                  </a:txBody>
                  <a:tcPr/>
                </a:tc>
                <a:tc>
                  <a:txBody>
                    <a:bodyPr/>
                    <a:lstStyle/>
                    <a:p>
                      <a:r>
                        <a:rPr lang="en-US" dirty="0"/>
                        <a:t>100</a:t>
                      </a:r>
                      <a:endParaRPr lang="en-IN" dirty="0"/>
                    </a:p>
                  </a:txBody>
                  <a:tcPr/>
                </a:tc>
                <a:extLst>
                  <a:ext uri="{0D108BD9-81ED-4DB2-BD59-A6C34878D82A}">
                    <a16:rowId xmlns:a16="http://schemas.microsoft.com/office/drawing/2014/main" val="1924656926"/>
                  </a:ext>
                </a:extLst>
              </a:tr>
            </a:tbl>
          </a:graphicData>
        </a:graphic>
      </p:graphicFrame>
      <p:sp>
        <p:nvSpPr>
          <p:cNvPr id="4" name="Rectangle 3">
            <a:extLst>
              <a:ext uri="{FF2B5EF4-FFF2-40B4-BE49-F238E27FC236}">
                <a16:creationId xmlns:a16="http://schemas.microsoft.com/office/drawing/2014/main" id="{5868D99C-72FF-C8EC-CFBB-36CB9029CF90}"/>
              </a:ext>
            </a:extLst>
          </p:cNvPr>
          <p:cNvSpPr/>
          <p:nvPr/>
        </p:nvSpPr>
        <p:spPr>
          <a:xfrm>
            <a:off x="3358108" y="2204864"/>
            <a:ext cx="1224136" cy="914400"/>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OPCODE</a:t>
            </a:r>
            <a:endParaRPr lang="en-IN" dirty="0"/>
          </a:p>
        </p:txBody>
      </p:sp>
      <p:sp>
        <p:nvSpPr>
          <p:cNvPr id="5" name="Rectangle 4">
            <a:extLst>
              <a:ext uri="{FF2B5EF4-FFF2-40B4-BE49-F238E27FC236}">
                <a16:creationId xmlns:a16="http://schemas.microsoft.com/office/drawing/2014/main" id="{82C72A57-3DE2-4A0E-97E5-9A92C95F11AE}"/>
              </a:ext>
            </a:extLst>
          </p:cNvPr>
          <p:cNvSpPr/>
          <p:nvPr/>
        </p:nvSpPr>
        <p:spPr>
          <a:xfrm>
            <a:off x="4870276" y="2204864"/>
            <a:ext cx="1224136" cy="914400"/>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Address</a:t>
            </a:r>
            <a:endParaRPr lang="en-IN" dirty="0"/>
          </a:p>
        </p:txBody>
      </p:sp>
      <p:sp>
        <p:nvSpPr>
          <p:cNvPr id="6" name="Rectangle 5">
            <a:extLst>
              <a:ext uri="{FF2B5EF4-FFF2-40B4-BE49-F238E27FC236}">
                <a16:creationId xmlns:a16="http://schemas.microsoft.com/office/drawing/2014/main" id="{C61C06F5-193B-028A-C440-1A51C1C3F71F}"/>
              </a:ext>
            </a:extLst>
          </p:cNvPr>
          <p:cNvSpPr/>
          <p:nvPr/>
        </p:nvSpPr>
        <p:spPr>
          <a:xfrm>
            <a:off x="6382444" y="2204864"/>
            <a:ext cx="1224136" cy="914400"/>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Address</a:t>
            </a:r>
            <a:endParaRPr lang="en-IN" dirty="0"/>
          </a:p>
        </p:txBody>
      </p:sp>
      <p:sp>
        <p:nvSpPr>
          <p:cNvPr id="7" name="Rectangle 6">
            <a:extLst>
              <a:ext uri="{FF2B5EF4-FFF2-40B4-BE49-F238E27FC236}">
                <a16:creationId xmlns:a16="http://schemas.microsoft.com/office/drawing/2014/main" id="{C94DF3B4-6C30-4839-4877-39726BFF1EA5}"/>
              </a:ext>
            </a:extLst>
          </p:cNvPr>
          <p:cNvSpPr/>
          <p:nvPr/>
        </p:nvSpPr>
        <p:spPr>
          <a:xfrm>
            <a:off x="7907698" y="2204864"/>
            <a:ext cx="1224136" cy="914400"/>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Address</a:t>
            </a:r>
            <a:endParaRPr lang="en-IN" dirty="0"/>
          </a:p>
        </p:txBody>
      </p:sp>
      <p:graphicFrame>
        <p:nvGraphicFramePr>
          <p:cNvPr id="9" name="Table 8">
            <a:extLst>
              <a:ext uri="{FF2B5EF4-FFF2-40B4-BE49-F238E27FC236}">
                <a16:creationId xmlns:a16="http://schemas.microsoft.com/office/drawing/2014/main" id="{2E5B10DB-3B2F-0E71-3B73-C7EE4074A71A}"/>
              </a:ext>
            </a:extLst>
          </p:cNvPr>
          <p:cNvGraphicFramePr>
            <a:graphicFrameLocks/>
          </p:cNvGraphicFramePr>
          <p:nvPr>
            <p:extLst>
              <p:ext uri="{D42A27DB-BD31-4B8C-83A1-F6EECF244321}">
                <p14:modId xmlns:p14="http://schemas.microsoft.com/office/powerpoint/2010/main" val="526923337"/>
              </p:ext>
            </p:extLst>
          </p:nvPr>
        </p:nvGraphicFramePr>
        <p:xfrm>
          <a:off x="1522412" y="5191761"/>
          <a:ext cx="9144000" cy="370840"/>
        </p:xfrm>
        <a:graphic>
          <a:graphicData uri="http://schemas.openxmlformats.org/drawingml/2006/table">
            <a:tbl>
              <a:tblPr firstRow="1" bandRow="1">
                <a:tableStyleId>{5940675A-B579-460E-94D1-54222C63F5DA}</a:tableStyleId>
              </a:tblPr>
              <a:tblGrid>
                <a:gridCol w="2286000">
                  <a:extLst>
                    <a:ext uri="{9D8B030D-6E8A-4147-A177-3AD203B41FA5}">
                      <a16:colId xmlns:a16="http://schemas.microsoft.com/office/drawing/2014/main" val="2167945618"/>
                    </a:ext>
                  </a:extLst>
                </a:gridCol>
                <a:gridCol w="2286000">
                  <a:extLst>
                    <a:ext uri="{9D8B030D-6E8A-4147-A177-3AD203B41FA5}">
                      <a16:colId xmlns:a16="http://schemas.microsoft.com/office/drawing/2014/main" val="4245453216"/>
                    </a:ext>
                  </a:extLst>
                </a:gridCol>
                <a:gridCol w="2286000">
                  <a:extLst>
                    <a:ext uri="{9D8B030D-6E8A-4147-A177-3AD203B41FA5}">
                      <a16:colId xmlns:a16="http://schemas.microsoft.com/office/drawing/2014/main" val="2594540768"/>
                    </a:ext>
                  </a:extLst>
                </a:gridCol>
                <a:gridCol w="2286000">
                  <a:extLst>
                    <a:ext uri="{9D8B030D-6E8A-4147-A177-3AD203B41FA5}">
                      <a16:colId xmlns:a16="http://schemas.microsoft.com/office/drawing/2014/main" val="598639075"/>
                    </a:ext>
                  </a:extLst>
                </a:gridCol>
              </a:tblGrid>
              <a:tr h="370840">
                <a:tc>
                  <a:txBody>
                    <a:bodyPr/>
                    <a:lstStyle/>
                    <a:p>
                      <a:r>
                        <a:rPr lang="en-US" dirty="0"/>
                        <a:t>000001</a:t>
                      </a:r>
                      <a:endParaRPr lang="en-IN" dirty="0"/>
                    </a:p>
                  </a:txBody>
                  <a:tcPr/>
                </a:tc>
                <a:tc>
                  <a:txBody>
                    <a:bodyPr/>
                    <a:lstStyle/>
                    <a:p>
                      <a:r>
                        <a:rPr lang="en-US" dirty="0"/>
                        <a:t>1100</a:t>
                      </a:r>
                      <a:endParaRPr lang="en-IN" dirty="0"/>
                    </a:p>
                  </a:txBody>
                  <a:tcPr/>
                </a:tc>
                <a:tc>
                  <a:txBody>
                    <a:bodyPr/>
                    <a:lstStyle/>
                    <a:p>
                      <a:r>
                        <a:rPr lang="en-US" dirty="0"/>
                        <a:t>000…00011001000</a:t>
                      </a:r>
                      <a:endParaRPr lang="en-IN" dirty="0"/>
                    </a:p>
                  </a:txBody>
                  <a:tcPr/>
                </a:tc>
                <a:tc>
                  <a:txBody>
                    <a:bodyPr/>
                    <a:lstStyle/>
                    <a:p>
                      <a:r>
                        <a:rPr lang="en-US" dirty="0"/>
                        <a:t>000…0001100100</a:t>
                      </a:r>
                      <a:endParaRPr lang="en-IN" dirty="0"/>
                    </a:p>
                  </a:txBody>
                  <a:tcPr/>
                </a:tc>
                <a:extLst>
                  <a:ext uri="{0D108BD9-81ED-4DB2-BD59-A6C34878D82A}">
                    <a16:rowId xmlns:a16="http://schemas.microsoft.com/office/drawing/2014/main" val="1924656926"/>
                  </a:ext>
                </a:extLst>
              </a:tr>
            </a:tbl>
          </a:graphicData>
        </a:graphic>
      </p:graphicFrame>
      <p:sp>
        <p:nvSpPr>
          <p:cNvPr id="10" name="TextBox 9">
            <a:extLst>
              <a:ext uri="{FF2B5EF4-FFF2-40B4-BE49-F238E27FC236}">
                <a16:creationId xmlns:a16="http://schemas.microsoft.com/office/drawing/2014/main" id="{EB109F76-8E3C-DDAF-4895-AC102BC3B317}"/>
              </a:ext>
            </a:extLst>
          </p:cNvPr>
          <p:cNvSpPr txBox="1"/>
          <p:nvPr/>
        </p:nvSpPr>
        <p:spPr>
          <a:xfrm>
            <a:off x="1422834" y="6136810"/>
            <a:ext cx="3870547" cy="424732"/>
          </a:xfrm>
          <a:prstGeom prst="rect">
            <a:avLst/>
          </a:prstGeom>
          <a:noFill/>
        </p:spPr>
        <p:txBody>
          <a:bodyPr wrap="none" rtlCol="0">
            <a:spAutoFit/>
          </a:bodyPr>
          <a:lstStyle/>
          <a:p>
            <a:pPr>
              <a:lnSpc>
                <a:spcPct val="90000"/>
              </a:lnSpc>
            </a:pPr>
            <a:r>
              <a:rPr lang="en-US" sz="2400" dirty="0"/>
              <a:t>Example: ADD A, [200], [100]</a:t>
            </a:r>
            <a:endParaRPr lang="en-IN" sz="2400" dirty="0"/>
          </a:p>
        </p:txBody>
      </p:sp>
    </p:spTree>
    <p:extLst>
      <p:ext uri="{BB962C8B-B14F-4D97-AF65-F5344CB8AC3E}">
        <p14:creationId xmlns:p14="http://schemas.microsoft.com/office/powerpoint/2010/main" val="4056861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7EC94-6A27-1254-A8F4-F7B6657311D8}"/>
              </a:ext>
            </a:extLst>
          </p:cNvPr>
          <p:cNvSpPr>
            <a:spLocks noGrp="1"/>
          </p:cNvSpPr>
          <p:nvPr>
            <p:ph type="title"/>
          </p:nvPr>
        </p:nvSpPr>
        <p:spPr/>
        <p:txBody>
          <a:bodyPr/>
          <a:lstStyle/>
          <a:p>
            <a:r>
              <a:rPr lang="en-US" dirty="0"/>
              <a:t>Disadvantages</a:t>
            </a:r>
            <a:endParaRPr lang="en-IN" dirty="0"/>
          </a:p>
        </p:txBody>
      </p:sp>
      <p:sp>
        <p:nvSpPr>
          <p:cNvPr id="3" name="Content Placeholder 2">
            <a:extLst>
              <a:ext uri="{FF2B5EF4-FFF2-40B4-BE49-F238E27FC236}">
                <a16:creationId xmlns:a16="http://schemas.microsoft.com/office/drawing/2014/main" id="{B25B8032-D27A-D735-6881-39749E781E86}"/>
              </a:ext>
            </a:extLst>
          </p:cNvPr>
          <p:cNvSpPr>
            <a:spLocks noGrp="1"/>
          </p:cNvSpPr>
          <p:nvPr>
            <p:ph idx="1"/>
          </p:nvPr>
        </p:nvSpPr>
        <p:spPr/>
        <p:txBody>
          <a:bodyPr/>
          <a:lstStyle/>
          <a:p>
            <a:r>
              <a:rPr lang="en-US" dirty="0"/>
              <a:t>Long instruction length</a:t>
            </a:r>
          </a:p>
          <a:p>
            <a:r>
              <a:rPr lang="en-US" dirty="0"/>
              <a:t>May be three memory accesses needed for an instruction</a:t>
            </a:r>
            <a:endParaRPr lang="en-IN" dirty="0"/>
          </a:p>
        </p:txBody>
      </p:sp>
    </p:spTree>
    <p:extLst>
      <p:ext uri="{BB962C8B-B14F-4D97-AF65-F5344CB8AC3E}">
        <p14:creationId xmlns:p14="http://schemas.microsoft.com/office/powerpoint/2010/main" val="2239177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FC3B5-A45B-F7C2-AF8B-108744A98659}"/>
              </a:ext>
            </a:extLst>
          </p:cNvPr>
          <p:cNvSpPr>
            <a:spLocks noGrp="1"/>
          </p:cNvSpPr>
          <p:nvPr>
            <p:ph type="title"/>
          </p:nvPr>
        </p:nvSpPr>
        <p:spPr/>
        <p:txBody>
          <a:bodyPr/>
          <a:lstStyle/>
          <a:p>
            <a:r>
              <a:rPr lang="en-US" dirty="0"/>
              <a:t>Write the tree address instructions for the following statement</a:t>
            </a:r>
            <a:endParaRPr lang="en-IN" dirty="0"/>
          </a:p>
        </p:txBody>
      </p:sp>
      <p:sp>
        <p:nvSpPr>
          <p:cNvPr id="3" name="Content Placeholder 2">
            <a:extLst>
              <a:ext uri="{FF2B5EF4-FFF2-40B4-BE49-F238E27FC236}">
                <a16:creationId xmlns:a16="http://schemas.microsoft.com/office/drawing/2014/main" id="{BE921C3F-5EC4-250D-837A-B1914E1350BE}"/>
              </a:ext>
            </a:extLst>
          </p:cNvPr>
          <p:cNvSpPr>
            <a:spLocks noGrp="1"/>
          </p:cNvSpPr>
          <p:nvPr>
            <p:ph idx="1"/>
          </p:nvPr>
        </p:nvSpPr>
        <p:spPr/>
        <p:txBody>
          <a:bodyPr/>
          <a:lstStyle/>
          <a:p>
            <a:r>
              <a:rPr lang="en-US" dirty="0"/>
              <a:t>X = (A + B) X (C + D)</a:t>
            </a:r>
          </a:p>
          <a:p>
            <a:r>
              <a:rPr lang="en-US" dirty="0"/>
              <a:t>Solution:</a:t>
            </a:r>
          </a:p>
          <a:p>
            <a:r>
              <a:rPr lang="en-US" dirty="0"/>
              <a:t>ADD R1, A, B		R1 </a:t>
            </a:r>
            <a:r>
              <a:rPr lang="en-US" dirty="0">
                <a:sym typeface="Wingdings" panose="05000000000000000000" pitchFamily="2" charset="2"/>
              </a:rPr>
              <a:t> M[A] + M[B]</a:t>
            </a:r>
            <a:endParaRPr lang="en-US" dirty="0"/>
          </a:p>
          <a:p>
            <a:r>
              <a:rPr lang="en-US" dirty="0"/>
              <a:t>ADD R2, C, D		R2 </a:t>
            </a:r>
            <a:r>
              <a:rPr lang="en-US" dirty="0">
                <a:sym typeface="Wingdings" panose="05000000000000000000" pitchFamily="2" charset="2"/>
              </a:rPr>
              <a:t> M[C] + M[D]</a:t>
            </a:r>
            <a:endParaRPr lang="en-US" dirty="0"/>
          </a:p>
          <a:p>
            <a:r>
              <a:rPr lang="en-US" dirty="0"/>
              <a:t>MUL X, R1, R2		M[X] </a:t>
            </a:r>
            <a:r>
              <a:rPr lang="en-US" dirty="0">
                <a:sym typeface="Wingdings" panose="05000000000000000000" pitchFamily="2" charset="2"/>
              </a:rPr>
              <a:t> R1 x R2</a:t>
            </a:r>
            <a:endParaRPr lang="en-IN" dirty="0"/>
          </a:p>
        </p:txBody>
      </p:sp>
    </p:spTree>
    <p:extLst>
      <p:ext uri="{BB962C8B-B14F-4D97-AF65-F5344CB8AC3E}">
        <p14:creationId xmlns:p14="http://schemas.microsoft.com/office/powerpoint/2010/main" val="614969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B82AC-290A-C7EC-A0B9-FC32E5F38A39}"/>
              </a:ext>
            </a:extLst>
          </p:cNvPr>
          <p:cNvSpPr>
            <a:spLocks noGrp="1"/>
          </p:cNvSpPr>
          <p:nvPr>
            <p:ph type="title"/>
          </p:nvPr>
        </p:nvSpPr>
        <p:spPr>
          <a:xfrm>
            <a:off x="1522414" y="274638"/>
            <a:ext cx="3563886" cy="1020762"/>
          </a:xfrm>
        </p:spPr>
        <p:txBody>
          <a:bodyPr/>
          <a:lstStyle/>
          <a:p>
            <a:r>
              <a:rPr lang="en-US" dirty="0"/>
              <a:t>Computer System Block Diagram</a:t>
            </a:r>
            <a:endParaRPr lang="en-IN" dirty="0"/>
          </a:p>
        </p:txBody>
      </p:sp>
      <p:sp>
        <p:nvSpPr>
          <p:cNvPr id="3" name="Content Placeholder 2">
            <a:extLst>
              <a:ext uri="{FF2B5EF4-FFF2-40B4-BE49-F238E27FC236}">
                <a16:creationId xmlns:a16="http://schemas.microsoft.com/office/drawing/2014/main" id="{36BCC33A-2B1E-86EA-12B5-5E358CE3701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4C1A77A-EF50-DDFB-D435-43AA6E0BB05B}"/>
              </a:ext>
            </a:extLst>
          </p:cNvPr>
          <p:cNvPicPr>
            <a:picLocks noChangeAspect="1"/>
          </p:cNvPicPr>
          <p:nvPr/>
        </p:nvPicPr>
        <p:blipFill rotWithShape="1">
          <a:blip r:embed="rId2"/>
          <a:srcRect t="4450" b="11778"/>
          <a:stretch/>
        </p:blipFill>
        <p:spPr>
          <a:xfrm rot="-5400000">
            <a:off x="5717049" y="318109"/>
            <a:ext cx="5860299" cy="6545733"/>
          </a:xfrm>
          <a:prstGeom prst="rect">
            <a:avLst/>
          </a:prstGeom>
        </p:spPr>
      </p:pic>
    </p:spTree>
    <p:extLst>
      <p:ext uri="{BB962C8B-B14F-4D97-AF65-F5344CB8AC3E}">
        <p14:creationId xmlns:p14="http://schemas.microsoft.com/office/powerpoint/2010/main" val="182894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5267C-3CAD-7E37-2E5B-C708C3C66095}"/>
              </a:ext>
            </a:extLst>
          </p:cNvPr>
          <p:cNvSpPr>
            <a:spLocks noGrp="1"/>
          </p:cNvSpPr>
          <p:nvPr>
            <p:ph type="title"/>
          </p:nvPr>
        </p:nvSpPr>
        <p:spPr/>
        <p:txBody>
          <a:bodyPr/>
          <a:lstStyle/>
          <a:p>
            <a:r>
              <a:rPr lang="en-US" dirty="0"/>
              <a:t>Two Address Instruction</a:t>
            </a:r>
            <a:endParaRPr lang="en-IN" dirty="0"/>
          </a:p>
        </p:txBody>
      </p:sp>
      <p:sp>
        <p:nvSpPr>
          <p:cNvPr id="3" name="Content Placeholder 2">
            <a:extLst>
              <a:ext uri="{FF2B5EF4-FFF2-40B4-BE49-F238E27FC236}">
                <a16:creationId xmlns:a16="http://schemas.microsoft.com/office/drawing/2014/main" id="{373409AD-85C6-63F2-807C-9E3BB27DEB04}"/>
              </a:ext>
            </a:extLst>
          </p:cNvPr>
          <p:cNvSpPr>
            <a:spLocks noGrp="1"/>
          </p:cNvSpPr>
          <p:nvPr>
            <p:ph idx="1"/>
          </p:nvPr>
        </p:nvSpPr>
        <p:spPr/>
        <p:txBody>
          <a:bodyPr/>
          <a:lstStyle/>
          <a:p>
            <a:r>
              <a:rPr lang="en-US" dirty="0"/>
              <a:t>One OPCODE and Two Address Fields</a:t>
            </a:r>
          </a:p>
          <a:p>
            <a:r>
              <a:rPr lang="en-US" dirty="0"/>
              <a:t>Example: ADD A, [100]</a:t>
            </a:r>
            <a:endParaRPr lang="en-IN" dirty="0"/>
          </a:p>
        </p:txBody>
      </p:sp>
      <p:sp>
        <p:nvSpPr>
          <p:cNvPr id="4" name="Rectangle 3">
            <a:extLst>
              <a:ext uri="{FF2B5EF4-FFF2-40B4-BE49-F238E27FC236}">
                <a16:creationId xmlns:a16="http://schemas.microsoft.com/office/drawing/2014/main" id="{1F9FDD9C-B3FD-D731-F198-EBC9126E137F}"/>
              </a:ext>
            </a:extLst>
          </p:cNvPr>
          <p:cNvSpPr/>
          <p:nvPr/>
        </p:nvSpPr>
        <p:spPr>
          <a:xfrm>
            <a:off x="7174532" y="1772816"/>
            <a:ext cx="1224136" cy="914400"/>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OPCODE</a:t>
            </a:r>
            <a:endParaRPr lang="en-IN" dirty="0"/>
          </a:p>
        </p:txBody>
      </p:sp>
      <p:sp>
        <p:nvSpPr>
          <p:cNvPr id="5" name="Rectangle 4">
            <a:extLst>
              <a:ext uri="{FF2B5EF4-FFF2-40B4-BE49-F238E27FC236}">
                <a16:creationId xmlns:a16="http://schemas.microsoft.com/office/drawing/2014/main" id="{5174D36E-7EBE-FC9B-DB91-C2021FB9C510}"/>
              </a:ext>
            </a:extLst>
          </p:cNvPr>
          <p:cNvSpPr/>
          <p:nvPr/>
        </p:nvSpPr>
        <p:spPr>
          <a:xfrm>
            <a:off x="8686700" y="1772816"/>
            <a:ext cx="1224136" cy="914400"/>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Address</a:t>
            </a:r>
            <a:endParaRPr lang="en-IN" dirty="0"/>
          </a:p>
        </p:txBody>
      </p:sp>
      <p:sp>
        <p:nvSpPr>
          <p:cNvPr id="6" name="Rectangle 5">
            <a:extLst>
              <a:ext uri="{FF2B5EF4-FFF2-40B4-BE49-F238E27FC236}">
                <a16:creationId xmlns:a16="http://schemas.microsoft.com/office/drawing/2014/main" id="{25A94856-8319-B3A1-708A-F5E804A91E24}"/>
              </a:ext>
            </a:extLst>
          </p:cNvPr>
          <p:cNvSpPr/>
          <p:nvPr/>
        </p:nvSpPr>
        <p:spPr>
          <a:xfrm>
            <a:off x="10198868" y="1772816"/>
            <a:ext cx="1224136" cy="914400"/>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Address</a:t>
            </a:r>
            <a:endParaRPr lang="en-IN" dirty="0"/>
          </a:p>
        </p:txBody>
      </p:sp>
    </p:spTree>
    <p:extLst>
      <p:ext uri="{BB962C8B-B14F-4D97-AF65-F5344CB8AC3E}">
        <p14:creationId xmlns:p14="http://schemas.microsoft.com/office/powerpoint/2010/main" val="2511563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842D3-6784-1F1E-AB56-E66BBABDBBD7}"/>
              </a:ext>
            </a:extLst>
          </p:cNvPr>
          <p:cNvSpPr>
            <a:spLocks noGrp="1"/>
          </p:cNvSpPr>
          <p:nvPr>
            <p:ph type="title"/>
          </p:nvPr>
        </p:nvSpPr>
        <p:spPr/>
        <p:txBody>
          <a:bodyPr/>
          <a:lstStyle/>
          <a:p>
            <a:r>
              <a:rPr lang="en-US" dirty="0"/>
              <a:t>Disadvantages</a:t>
            </a:r>
            <a:endParaRPr lang="en-IN" dirty="0"/>
          </a:p>
        </p:txBody>
      </p:sp>
      <p:sp>
        <p:nvSpPr>
          <p:cNvPr id="3" name="Content Placeholder 2">
            <a:extLst>
              <a:ext uri="{FF2B5EF4-FFF2-40B4-BE49-F238E27FC236}">
                <a16:creationId xmlns:a16="http://schemas.microsoft.com/office/drawing/2014/main" id="{B115AF78-4F38-369B-9E6A-C6AC2B59B1E0}"/>
              </a:ext>
            </a:extLst>
          </p:cNvPr>
          <p:cNvSpPr>
            <a:spLocks noGrp="1"/>
          </p:cNvSpPr>
          <p:nvPr>
            <p:ph idx="1"/>
          </p:nvPr>
        </p:nvSpPr>
        <p:spPr/>
        <p:txBody>
          <a:bodyPr/>
          <a:lstStyle/>
          <a:p>
            <a:r>
              <a:rPr lang="en-US" dirty="0"/>
              <a:t>It may needs three memory accesses, </a:t>
            </a:r>
            <a:r>
              <a:rPr lang="en-US" dirty="0" err="1"/>
              <a:t>eg</a:t>
            </a:r>
            <a:r>
              <a:rPr lang="en-US" dirty="0"/>
              <a:t>: ADD [200] [100]</a:t>
            </a:r>
          </a:p>
          <a:p>
            <a:endParaRPr lang="en-IN" dirty="0"/>
          </a:p>
        </p:txBody>
      </p:sp>
    </p:spTree>
    <p:extLst>
      <p:ext uri="{BB962C8B-B14F-4D97-AF65-F5344CB8AC3E}">
        <p14:creationId xmlns:p14="http://schemas.microsoft.com/office/powerpoint/2010/main" val="2563455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AD979-80FB-AA0A-A6B7-6AC1A58D43D9}"/>
              </a:ext>
            </a:extLst>
          </p:cNvPr>
          <p:cNvSpPr>
            <a:spLocks noGrp="1"/>
          </p:cNvSpPr>
          <p:nvPr>
            <p:ph type="title"/>
          </p:nvPr>
        </p:nvSpPr>
        <p:spPr/>
        <p:txBody>
          <a:bodyPr/>
          <a:lstStyle/>
          <a:p>
            <a:r>
              <a:rPr lang="en-US" dirty="0"/>
              <a:t>Write the two address instructions for the following statement</a:t>
            </a:r>
            <a:endParaRPr lang="en-IN" dirty="0"/>
          </a:p>
        </p:txBody>
      </p:sp>
      <p:sp>
        <p:nvSpPr>
          <p:cNvPr id="3" name="Content Placeholder 2">
            <a:extLst>
              <a:ext uri="{FF2B5EF4-FFF2-40B4-BE49-F238E27FC236}">
                <a16:creationId xmlns:a16="http://schemas.microsoft.com/office/drawing/2014/main" id="{015ED03D-5B11-2A54-432B-C754CC582D9B}"/>
              </a:ext>
            </a:extLst>
          </p:cNvPr>
          <p:cNvSpPr>
            <a:spLocks noGrp="1"/>
          </p:cNvSpPr>
          <p:nvPr>
            <p:ph idx="1"/>
          </p:nvPr>
        </p:nvSpPr>
        <p:spPr/>
        <p:txBody>
          <a:bodyPr>
            <a:normAutofit lnSpcReduction="10000"/>
          </a:bodyPr>
          <a:lstStyle/>
          <a:p>
            <a:r>
              <a:rPr lang="en-US" dirty="0"/>
              <a:t>X = (A + B) X (C + D)</a:t>
            </a:r>
          </a:p>
          <a:p>
            <a:r>
              <a:rPr lang="en-US" dirty="0"/>
              <a:t>Solution: </a:t>
            </a:r>
          </a:p>
          <a:p>
            <a:r>
              <a:rPr lang="en-US" dirty="0"/>
              <a:t>MOV R1, A			R1 </a:t>
            </a:r>
            <a:r>
              <a:rPr lang="en-US" dirty="0">
                <a:sym typeface="Wingdings" panose="05000000000000000000" pitchFamily="2" charset="2"/>
              </a:rPr>
              <a:t> M[A]</a:t>
            </a:r>
            <a:endParaRPr lang="en-US" dirty="0"/>
          </a:p>
          <a:p>
            <a:r>
              <a:rPr lang="en-US" dirty="0"/>
              <a:t>ADD R1, B			R1 </a:t>
            </a:r>
            <a:r>
              <a:rPr lang="en-US" dirty="0">
                <a:sym typeface="Wingdings" panose="05000000000000000000" pitchFamily="2" charset="2"/>
              </a:rPr>
              <a:t> R1 + M[B]</a:t>
            </a:r>
            <a:endParaRPr lang="en-US" dirty="0"/>
          </a:p>
          <a:p>
            <a:r>
              <a:rPr lang="en-US" dirty="0"/>
              <a:t>MOV R2, C			R2 </a:t>
            </a:r>
            <a:r>
              <a:rPr lang="en-US" dirty="0">
                <a:sym typeface="Wingdings" panose="05000000000000000000" pitchFamily="2" charset="2"/>
              </a:rPr>
              <a:t> M[C]</a:t>
            </a:r>
            <a:endParaRPr lang="en-US" dirty="0"/>
          </a:p>
          <a:p>
            <a:r>
              <a:rPr lang="en-US" dirty="0"/>
              <a:t>ADD R2, D			R2 </a:t>
            </a:r>
            <a:r>
              <a:rPr lang="en-US" dirty="0">
                <a:sym typeface="Wingdings" panose="05000000000000000000" pitchFamily="2" charset="2"/>
              </a:rPr>
              <a:t> R2 + M[D]</a:t>
            </a:r>
            <a:endParaRPr lang="en-US" dirty="0"/>
          </a:p>
          <a:p>
            <a:r>
              <a:rPr lang="en-US" dirty="0"/>
              <a:t>MUL R1, R2			R1 </a:t>
            </a:r>
            <a:r>
              <a:rPr lang="en-US" dirty="0">
                <a:sym typeface="Wingdings" panose="05000000000000000000" pitchFamily="2" charset="2"/>
              </a:rPr>
              <a:t> R1 X R2</a:t>
            </a:r>
            <a:endParaRPr lang="en-US" dirty="0"/>
          </a:p>
          <a:p>
            <a:r>
              <a:rPr lang="en-US" dirty="0"/>
              <a:t>MOV X, R1			M[X] </a:t>
            </a:r>
            <a:r>
              <a:rPr lang="en-US" dirty="0">
                <a:sym typeface="Wingdings" panose="05000000000000000000" pitchFamily="2" charset="2"/>
              </a:rPr>
              <a:t> R1</a:t>
            </a:r>
            <a:endParaRPr lang="en-IN" dirty="0"/>
          </a:p>
        </p:txBody>
      </p:sp>
    </p:spTree>
    <p:extLst>
      <p:ext uri="{BB962C8B-B14F-4D97-AF65-F5344CB8AC3E}">
        <p14:creationId xmlns:p14="http://schemas.microsoft.com/office/powerpoint/2010/main" val="1796031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53E11-43C8-8580-DCDD-676AF66FCE99}"/>
              </a:ext>
            </a:extLst>
          </p:cNvPr>
          <p:cNvSpPr>
            <a:spLocks noGrp="1"/>
          </p:cNvSpPr>
          <p:nvPr>
            <p:ph type="title"/>
          </p:nvPr>
        </p:nvSpPr>
        <p:spPr/>
        <p:txBody>
          <a:bodyPr/>
          <a:lstStyle/>
          <a:p>
            <a:r>
              <a:rPr lang="en-US" dirty="0"/>
              <a:t>One address instructions</a:t>
            </a:r>
            <a:endParaRPr lang="en-IN" dirty="0"/>
          </a:p>
        </p:txBody>
      </p:sp>
      <p:sp>
        <p:nvSpPr>
          <p:cNvPr id="3" name="Content Placeholder 2">
            <a:extLst>
              <a:ext uri="{FF2B5EF4-FFF2-40B4-BE49-F238E27FC236}">
                <a16:creationId xmlns:a16="http://schemas.microsoft.com/office/drawing/2014/main" id="{287B195D-9B7B-39A4-DA15-AE17497A3ED1}"/>
              </a:ext>
            </a:extLst>
          </p:cNvPr>
          <p:cNvSpPr>
            <a:spLocks noGrp="1"/>
          </p:cNvSpPr>
          <p:nvPr>
            <p:ph idx="1"/>
          </p:nvPr>
        </p:nvSpPr>
        <p:spPr/>
        <p:txBody>
          <a:bodyPr/>
          <a:lstStyle/>
          <a:p>
            <a:r>
              <a:rPr lang="en-US" dirty="0"/>
              <a:t>Example: ADD [100]</a:t>
            </a:r>
            <a:endParaRPr lang="en-IN" dirty="0"/>
          </a:p>
        </p:txBody>
      </p:sp>
      <p:sp>
        <p:nvSpPr>
          <p:cNvPr id="4" name="Rectangle 3">
            <a:extLst>
              <a:ext uri="{FF2B5EF4-FFF2-40B4-BE49-F238E27FC236}">
                <a16:creationId xmlns:a16="http://schemas.microsoft.com/office/drawing/2014/main" id="{DA2F59CF-48F5-617F-7825-B84A3853BAE8}"/>
              </a:ext>
            </a:extLst>
          </p:cNvPr>
          <p:cNvSpPr/>
          <p:nvPr/>
        </p:nvSpPr>
        <p:spPr>
          <a:xfrm>
            <a:off x="6886500" y="1772816"/>
            <a:ext cx="1224136" cy="914400"/>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OPCODE</a:t>
            </a:r>
            <a:endParaRPr lang="en-IN" dirty="0"/>
          </a:p>
        </p:txBody>
      </p:sp>
      <p:sp>
        <p:nvSpPr>
          <p:cNvPr id="5" name="Rectangle 4">
            <a:extLst>
              <a:ext uri="{FF2B5EF4-FFF2-40B4-BE49-F238E27FC236}">
                <a16:creationId xmlns:a16="http://schemas.microsoft.com/office/drawing/2014/main" id="{C479CA64-9C6E-4BFC-0F33-79BE17ED6E2B}"/>
              </a:ext>
            </a:extLst>
          </p:cNvPr>
          <p:cNvSpPr/>
          <p:nvPr/>
        </p:nvSpPr>
        <p:spPr>
          <a:xfrm>
            <a:off x="8398668" y="1772816"/>
            <a:ext cx="1224136" cy="914400"/>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Address</a:t>
            </a:r>
            <a:endParaRPr lang="en-IN" dirty="0"/>
          </a:p>
        </p:txBody>
      </p:sp>
    </p:spTree>
    <p:extLst>
      <p:ext uri="{BB962C8B-B14F-4D97-AF65-F5344CB8AC3E}">
        <p14:creationId xmlns:p14="http://schemas.microsoft.com/office/powerpoint/2010/main" val="550281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F97EA-260F-3BAD-67CC-E846FE2DA8D9}"/>
              </a:ext>
            </a:extLst>
          </p:cNvPr>
          <p:cNvSpPr>
            <a:spLocks noGrp="1"/>
          </p:cNvSpPr>
          <p:nvPr>
            <p:ph type="title"/>
          </p:nvPr>
        </p:nvSpPr>
        <p:spPr/>
        <p:txBody>
          <a:bodyPr/>
          <a:lstStyle/>
          <a:p>
            <a:r>
              <a:rPr lang="en-US" dirty="0"/>
              <a:t>Advantages</a:t>
            </a:r>
            <a:endParaRPr lang="en-IN" dirty="0"/>
          </a:p>
        </p:txBody>
      </p:sp>
      <p:sp>
        <p:nvSpPr>
          <p:cNvPr id="3" name="Content Placeholder 2">
            <a:extLst>
              <a:ext uri="{FF2B5EF4-FFF2-40B4-BE49-F238E27FC236}">
                <a16:creationId xmlns:a16="http://schemas.microsoft.com/office/drawing/2014/main" id="{6FA665A3-642C-EE13-2B28-8C0CDC16E8BE}"/>
              </a:ext>
            </a:extLst>
          </p:cNvPr>
          <p:cNvSpPr>
            <a:spLocks noGrp="1"/>
          </p:cNvSpPr>
          <p:nvPr>
            <p:ph idx="1"/>
          </p:nvPr>
        </p:nvSpPr>
        <p:spPr/>
        <p:txBody>
          <a:bodyPr/>
          <a:lstStyle/>
          <a:p>
            <a:r>
              <a:rPr lang="en-US" dirty="0"/>
              <a:t>Shorter instruction</a:t>
            </a:r>
          </a:p>
          <a:p>
            <a:r>
              <a:rPr lang="en-US" dirty="0"/>
              <a:t>Eliminates two memory accesses</a:t>
            </a:r>
          </a:p>
          <a:p>
            <a:r>
              <a:rPr lang="en-US" dirty="0"/>
              <a:t>Faster accessing location inside processor than memory</a:t>
            </a:r>
            <a:endParaRPr lang="en-IN" dirty="0"/>
          </a:p>
        </p:txBody>
      </p:sp>
    </p:spTree>
    <p:extLst>
      <p:ext uri="{BB962C8B-B14F-4D97-AF65-F5344CB8AC3E}">
        <p14:creationId xmlns:p14="http://schemas.microsoft.com/office/powerpoint/2010/main" val="1737855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CBF3C-6E34-62AA-FC6B-0B85F01030CD}"/>
              </a:ext>
            </a:extLst>
          </p:cNvPr>
          <p:cNvSpPr>
            <a:spLocks noGrp="1"/>
          </p:cNvSpPr>
          <p:nvPr>
            <p:ph type="title"/>
          </p:nvPr>
        </p:nvSpPr>
        <p:spPr/>
        <p:txBody>
          <a:bodyPr/>
          <a:lstStyle/>
          <a:p>
            <a:r>
              <a:rPr lang="en-US" dirty="0"/>
              <a:t>Disadvantages</a:t>
            </a:r>
            <a:endParaRPr lang="en-IN" dirty="0"/>
          </a:p>
        </p:txBody>
      </p:sp>
      <p:sp>
        <p:nvSpPr>
          <p:cNvPr id="3" name="Content Placeholder 2">
            <a:extLst>
              <a:ext uri="{FF2B5EF4-FFF2-40B4-BE49-F238E27FC236}">
                <a16:creationId xmlns:a16="http://schemas.microsoft.com/office/drawing/2014/main" id="{DA2ED3C6-75AE-EB0A-5C9E-D339DD1A825B}"/>
              </a:ext>
            </a:extLst>
          </p:cNvPr>
          <p:cNvSpPr>
            <a:spLocks noGrp="1"/>
          </p:cNvSpPr>
          <p:nvPr>
            <p:ph idx="1"/>
          </p:nvPr>
        </p:nvSpPr>
        <p:spPr/>
        <p:txBody>
          <a:bodyPr/>
          <a:lstStyle/>
          <a:p>
            <a:r>
              <a:rPr lang="en-US" dirty="0"/>
              <a:t>Only one location for one operand and result</a:t>
            </a:r>
          </a:p>
          <a:p>
            <a:r>
              <a:rPr lang="en-US" dirty="0"/>
              <a:t>Still it may need one memory access</a:t>
            </a:r>
            <a:endParaRPr lang="en-IN" dirty="0"/>
          </a:p>
        </p:txBody>
      </p:sp>
    </p:spTree>
    <p:extLst>
      <p:ext uri="{BB962C8B-B14F-4D97-AF65-F5344CB8AC3E}">
        <p14:creationId xmlns:p14="http://schemas.microsoft.com/office/powerpoint/2010/main" val="482988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CC003-5A9A-7246-7026-C75D9FA7A4E6}"/>
              </a:ext>
            </a:extLst>
          </p:cNvPr>
          <p:cNvSpPr>
            <a:spLocks noGrp="1"/>
          </p:cNvSpPr>
          <p:nvPr>
            <p:ph type="title"/>
          </p:nvPr>
        </p:nvSpPr>
        <p:spPr/>
        <p:txBody>
          <a:bodyPr/>
          <a:lstStyle/>
          <a:p>
            <a:r>
              <a:rPr lang="en-US" dirty="0"/>
              <a:t>Write the one address instructions for the following </a:t>
            </a:r>
            <a:endParaRPr lang="en-IN" dirty="0"/>
          </a:p>
        </p:txBody>
      </p:sp>
      <p:sp>
        <p:nvSpPr>
          <p:cNvPr id="3" name="Content Placeholder 2">
            <a:extLst>
              <a:ext uri="{FF2B5EF4-FFF2-40B4-BE49-F238E27FC236}">
                <a16:creationId xmlns:a16="http://schemas.microsoft.com/office/drawing/2014/main" id="{04AE9044-5A1C-20C7-CE7E-0BB47C5562A0}"/>
              </a:ext>
            </a:extLst>
          </p:cNvPr>
          <p:cNvSpPr>
            <a:spLocks noGrp="1"/>
          </p:cNvSpPr>
          <p:nvPr>
            <p:ph idx="1"/>
          </p:nvPr>
        </p:nvSpPr>
        <p:spPr>
          <a:xfrm>
            <a:off x="1522414" y="1905000"/>
            <a:ext cx="3131838" cy="4267200"/>
          </a:xfrm>
        </p:spPr>
        <p:txBody>
          <a:bodyPr>
            <a:normAutofit/>
          </a:bodyPr>
          <a:lstStyle/>
          <a:p>
            <a:r>
              <a:rPr lang="en-US" dirty="0"/>
              <a:t>X = (A + B) X (C + D)</a:t>
            </a:r>
          </a:p>
          <a:p>
            <a:endParaRPr lang="en-IN" dirty="0"/>
          </a:p>
        </p:txBody>
      </p:sp>
      <p:sp>
        <p:nvSpPr>
          <p:cNvPr id="5" name="TextBox 4">
            <a:extLst>
              <a:ext uri="{FF2B5EF4-FFF2-40B4-BE49-F238E27FC236}">
                <a16:creationId xmlns:a16="http://schemas.microsoft.com/office/drawing/2014/main" id="{7A3F2B2A-3AA7-7461-1FCA-A62D3C17EFCC}"/>
              </a:ext>
            </a:extLst>
          </p:cNvPr>
          <p:cNvSpPr txBox="1"/>
          <p:nvPr/>
        </p:nvSpPr>
        <p:spPr>
          <a:xfrm>
            <a:off x="5302324" y="1905000"/>
            <a:ext cx="6696744" cy="3785652"/>
          </a:xfrm>
          <a:prstGeom prst="rect">
            <a:avLst/>
          </a:prstGeom>
          <a:noFill/>
        </p:spPr>
        <p:txBody>
          <a:bodyPr wrap="square">
            <a:spAutoFit/>
          </a:bodyPr>
          <a:lstStyle/>
          <a:p>
            <a:r>
              <a:rPr lang="en-US" sz="2400" dirty="0"/>
              <a:t>Solution:</a:t>
            </a:r>
          </a:p>
          <a:p>
            <a:r>
              <a:rPr lang="en-US" sz="2400" dirty="0"/>
              <a:t>LOAD A; 		AC </a:t>
            </a:r>
            <a:r>
              <a:rPr lang="en-US" sz="2400" dirty="0">
                <a:sym typeface="Wingdings" panose="05000000000000000000" pitchFamily="2" charset="2"/>
              </a:rPr>
              <a:t> M[A]</a:t>
            </a:r>
          </a:p>
          <a:p>
            <a:r>
              <a:rPr lang="en-US" sz="2400" dirty="0">
                <a:sym typeface="Wingdings" panose="05000000000000000000" pitchFamily="2" charset="2"/>
              </a:rPr>
              <a:t>PUSH A; 		TOS  A</a:t>
            </a:r>
          </a:p>
          <a:p>
            <a:r>
              <a:rPr lang="en-US" sz="2400" dirty="0">
                <a:sym typeface="Wingdings" panose="05000000000000000000" pitchFamily="2" charset="2"/>
              </a:rPr>
              <a:t>PUSH B; 		TOS  B</a:t>
            </a:r>
          </a:p>
          <a:p>
            <a:r>
              <a:rPr lang="en-US" sz="2400" dirty="0">
                <a:sym typeface="Wingdings" panose="05000000000000000000" pitchFamily="2" charset="2"/>
              </a:rPr>
              <a:t>ADD ;			TOS  (A + B)</a:t>
            </a:r>
          </a:p>
          <a:p>
            <a:r>
              <a:rPr lang="en-US" sz="2400" dirty="0">
                <a:sym typeface="Wingdings" panose="05000000000000000000" pitchFamily="2" charset="2"/>
              </a:rPr>
              <a:t>PUSH C; 		TOS  C</a:t>
            </a:r>
          </a:p>
          <a:p>
            <a:r>
              <a:rPr lang="en-US" sz="2400" dirty="0">
                <a:sym typeface="Wingdings" panose="05000000000000000000" pitchFamily="2" charset="2"/>
              </a:rPr>
              <a:t>PUSH D; 		TOS  D</a:t>
            </a:r>
          </a:p>
          <a:p>
            <a:r>
              <a:rPr lang="en-US" sz="2400" dirty="0">
                <a:sym typeface="Wingdings" panose="05000000000000000000" pitchFamily="2" charset="2"/>
              </a:rPr>
              <a:t>ADD ;			TOS  (C + D)</a:t>
            </a:r>
          </a:p>
          <a:p>
            <a:r>
              <a:rPr lang="en-US" sz="2400" dirty="0">
                <a:sym typeface="Wingdings" panose="05000000000000000000" pitchFamily="2" charset="2"/>
              </a:rPr>
              <a:t>MUL ; 			TOS  (C+D) x (A+B)</a:t>
            </a:r>
          </a:p>
          <a:p>
            <a:r>
              <a:rPr lang="en-US" sz="2400" dirty="0">
                <a:sym typeface="Wingdings" panose="05000000000000000000" pitchFamily="2" charset="2"/>
              </a:rPr>
              <a:t>POP X; 		M[X]  TOS</a:t>
            </a:r>
            <a:endParaRPr lang="en-IN" sz="2400" dirty="0"/>
          </a:p>
        </p:txBody>
      </p:sp>
    </p:spTree>
    <p:extLst>
      <p:ext uri="{BB962C8B-B14F-4D97-AF65-F5344CB8AC3E}">
        <p14:creationId xmlns:p14="http://schemas.microsoft.com/office/powerpoint/2010/main" val="3736257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5CE5C-C943-929E-DD95-0137DBBC25AC}"/>
              </a:ext>
            </a:extLst>
          </p:cNvPr>
          <p:cNvSpPr>
            <a:spLocks noGrp="1"/>
          </p:cNvSpPr>
          <p:nvPr>
            <p:ph type="title"/>
          </p:nvPr>
        </p:nvSpPr>
        <p:spPr/>
        <p:txBody>
          <a:bodyPr/>
          <a:lstStyle/>
          <a:p>
            <a:r>
              <a:rPr lang="en-US" dirty="0"/>
              <a:t>Zero Address Instruction</a:t>
            </a:r>
            <a:endParaRPr lang="en-IN" dirty="0"/>
          </a:p>
        </p:txBody>
      </p:sp>
      <p:sp>
        <p:nvSpPr>
          <p:cNvPr id="3" name="Content Placeholder 2">
            <a:extLst>
              <a:ext uri="{FF2B5EF4-FFF2-40B4-BE49-F238E27FC236}">
                <a16:creationId xmlns:a16="http://schemas.microsoft.com/office/drawing/2014/main" id="{EF621C2F-8F43-A8DC-D127-80DB58AA5AA3}"/>
              </a:ext>
            </a:extLst>
          </p:cNvPr>
          <p:cNvSpPr>
            <a:spLocks noGrp="1"/>
          </p:cNvSpPr>
          <p:nvPr>
            <p:ph idx="1"/>
          </p:nvPr>
        </p:nvSpPr>
        <p:spPr/>
        <p:txBody>
          <a:bodyPr/>
          <a:lstStyle/>
          <a:p>
            <a:r>
              <a:rPr lang="en-US" dirty="0"/>
              <a:t>Example: Add ; </a:t>
            </a:r>
          </a:p>
          <a:p>
            <a:r>
              <a:rPr lang="en-US" dirty="0"/>
              <a:t>it adds top two elements of the stack and stores result at top of stack</a:t>
            </a:r>
            <a:endParaRPr lang="en-IN" dirty="0"/>
          </a:p>
        </p:txBody>
      </p:sp>
      <p:sp>
        <p:nvSpPr>
          <p:cNvPr id="4" name="Rectangle 3">
            <a:extLst>
              <a:ext uri="{FF2B5EF4-FFF2-40B4-BE49-F238E27FC236}">
                <a16:creationId xmlns:a16="http://schemas.microsoft.com/office/drawing/2014/main" id="{9CC085CD-6D24-7CAC-F38A-4B5D0C78D853}"/>
              </a:ext>
            </a:extLst>
          </p:cNvPr>
          <p:cNvSpPr/>
          <p:nvPr/>
        </p:nvSpPr>
        <p:spPr>
          <a:xfrm>
            <a:off x="7966620" y="470079"/>
            <a:ext cx="1224136" cy="914400"/>
          </a:xfrm>
          <a:prstGeom prst="rect">
            <a:avLst/>
          </a:prstGeom>
          <a:ln>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OPCODE</a:t>
            </a:r>
            <a:endParaRPr lang="en-IN" dirty="0"/>
          </a:p>
        </p:txBody>
      </p:sp>
    </p:spTree>
    <p:extLst>
      <p:ext uri="{BB962C8B-B14F-4D97-AF65-F5344CB8AC3E}">
        <p14:creationId xmlns:p14="http://schemas.microsoft.com/office/powerpoint/2010/main" val="3367637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5B364-5261-56CC-F23E-3B99681DA610}"/>
              </a:ext>
            </a:extLst>
          </p:cNvPr>
          <p:cNvSpPr>
            <a:spLocks noGrp="1"/>
          </p:cNvSpPr>
          <p:nvPr>
            <p:ph type="title"/>
          </p:nvPr>
        </p:nvSpPr>
        <p:spPr/>
        <p:txBody>
          <a:bodyPr/>
          <a:lstStyle/>
          <a:p>
            <a:r>
              <a:rPr lang="en-US" dirty="0"/>
              <a:t>Write the zero address instructions for the following statement:</a:t>
            </a:r>
            <a:endParaRPr lang="en-IN" dirty="0"/>
          </a:p>
        </p:txBody>
      </p:sp>
      <p:sp>
        <p:nvSpPr>
          <p:cNvPr id="3" name="Content Placeholder 2">
            <a:extLst>
              <a:ext uri="{FF2B5EF4-FFF2-40B4-BE49-F238E27FC236}">
                <a16:creationId xmlns:a16="http://schemas.microsoft.com/office/drawing/2014/main" id="{E65E84BE-B47F-16E2-402F-E34E8AC88B22}"/>
              </a:ext>
            </a:extLst>
          </p:cNvPr>
          <p:cNvSpPr>
            <a:spLocks noGrp="1"/>
          </p:cNvSpPr>
          <p:nvPr>
            <p:ph idx="1"/>
          </p:nvPr>
        </p:nvSpPr>
        <p:spPr/>
        <p:txBody>
          <a:bodyPr>
            <a:normAutofit/>
          </a:bodyPr>
          <a:lstStyle/>
          <a:p>
            <a:r>
              <a:rPr lang="en-US" dirty="0"/>
              <a:t>X = (A + B) X (C + D)</a:t>
            </a:r>
          </a:p>
        </p:txBody>
      </p:sp>
      <p:sp>
        <p:nvSpPr>
          <p:cNvPr id="5" name="TextBox 4">
            <a:extLst>
              <a:ext uri="{FF2B5EF4-FFF2-40B4-BE49-F238E27FC236}">
                <a16:creationId xmlns:a16="http://schemas.microsoft.com/office/drawing/2014/main" id="{B8F43BAD-617D-82C8-5E83-61F561891435}"/>
              </a:ext>
            </a:extLst>
          </p:cNvPr>
          <p:cNvSpPr txBox="1"/>
          <p:nvPr/>
        </p:nvSpPr>
        <p:spPr>
          <a:xfrm>
            <a:off x="5518348" y="1997839"/>
            <a:ext cx="6091706" cy="4401205"/>
          </a:xfrm>
          <a:prstGeom prst="rect">
            <a:avLst/>
          </a:prstGeom>
          <a:noFill/>
        </p:spPr>
        <p:txBody>
          <a:bodyPr wrap="square">
            <a:spAutoFit/>
          </a:bodyPr>
          <a:lstStyle/>
          <a:p>
            <a:r>
              <a:rPr lang="en-US" sz="2800" dirty="0"/>
              <a:t>Solution: </a:t>
            </a:r>
          </a:p>
          <a:p>
            <a:r>
              <a:rPr lang="en-US" sz="2800" dirty="0"/>
              <a:t>LOAD A; 		AC </a:t>
            </a:r>
            <a:r>
              <a:rPr lang="en-US" sz="2800" dirty="0">
                <a:sym typeface="Wingdings" panose="05000000000000000000" pitchFamily="2" charset="2"/>
              </a:rPr>
              <a:t> M[A]</a:t>
            </a:r>
          </a:p>
          <a:p>
            <a:r>
              <a:rPr lang="en-US" sz="2800" dirty="0">
                <a:sym typeface="Wingdings" panose="05000000000000000000" pitchFamily="2" charset="2"/>
              </a:rPr>
              <a:t>PUSH A; 		TOS  A</a:t>
            </a:r>
          </a:p>
          <a:p>
            <a:r>
              <a:rPr lang="en-US" sz="2800" dirty="0">
                <a:sym typeface="Wingdings" panose="05000000000000000000" pitchFamily="2" charset="2"/>
              </a:rPr>
              <a:t>PUSH B;		TOS  B</a:t>
            </a:r>
          </a:p>
          <a:p>
            <a:r>
              <a:rPr lang="en-US" sz="2800" dirty="0">
                <a:sym typeface="Wingdings" panose="05000000000000000000" pitchFamily="2" charset="2"/>
              </a:rPr>
              <a:t>ADD ; 		TOS  (A + B)</a:t>
            </a:r>
          </a:p>
          <a:p>
            <a:r>
              <a:rPr lang="en-US" sz="2800" dirty="0">
                <a:sym typeface="Wingdings" panose="05000000000000000000" pitchFamily="2" charset="2"/>
              </a:rPr>
              <a:t>PUSH C; 		TOS  C</a:t>
            </a:r>
          </a:p>
          <a:p>
            <a:r>
              <a:rPr lang="en-IN" sz="2800" dirty="0"/>
              <a:t>PUSH D; 		</a:t>
            </a:r>
            <a:r>
              <a:rPr lang="en-US" sz="2800" dirty="0">
                <a:sym typeface="Wingdings" panose="05000000000000000000" pitchFamily="2" charset="2"/>
              </a:rPr>
              <a:t>TOS  D</a:t>
            </a:r>
          </a:p>
          <a:p>
            <a:r>
              <a:rPr lang="en-IN" sz="2800" dirty="0"/>
              <a:t>ADD ; 		TOS </a:t>
            </a:r>
            <a:r>
              <a:rPr lang="en-IN" sz="2800" dirty="0">
                <a:sym typeface="Wingdings" panose="05000000000000000000" pitchFamily="2" charset="2"/>
              </a:rPr>
              <a:t> (C + D)</a:t>
            </a:r>
          </a:p>
          <a:p>
            <a:r>
              <a:rPr lang="en-IN" sz="2800" dirty="0">
                <a:sym typeface="Wingdings" panose="05000000000000000000" pitchFamily="2" charset="2"/>
              </a:rPr>
              <a:t>MUL ; 		TOS  (C+D) x (A+B)</a:t>
            </a:r>
          </a:p>
          <a:p>
            <a:r>
              <a:rPr lang="en-IN" sz="2800" dirty="0">
                <a:sym typeface="Wingdings" panose="05000000000000000000" pitchFamily="2" charset="2"/>
              </a:rPr>
              <a:t>POP X; 		M[X]  TOS</a:t>
            </a:r>
            <a:endParaRPr lang="en-IN" sz="2800" dirty="0"/>
          </a:p>
        </p:txBody>
      </p:sp>
    </p:spTree>
    <p:extLst>
      <p:ext uri="{BB962C8B-B14F-4D97-AF65-F5344CB8AC3E}">
        <p14:creationId xmlns:p14="http://schemas.microsoft.com/office/powerpoint/2010/main" val="3875392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54D01-FBED-4301-3776-AF8D76CD3D2B}"/>
              </a:ext>
            </a:extLst>
          </p:cNvPr>
          <p:cNvSpPr>
            <a:spLocks noGrp="1"/>
          </p:cNvSpPr>
          <p:nvPr>
            <p:ph type="title"/>
          </p:nvPr>
        </p:nvSpPr>
        <p:spPr/>
        <p:txBody>
          <a:bodyPr/>
          <a:lstStyle/>
          <a:p>
            <a:r>
              <a:rPr lang="en-US" dirty="0"/>
              <a:t>Addressing modes</a:t>
            </a:r>
            <a:endParaRPr lang="en-IN" dirty="0"/>
          </a:p>
        </p:txBody>
      </p:sp>
      <p:sp>
        <p:nvSpPr>
          <p:cNvPr id="3" name="Content Placeholder 2">
            <a:extLst>
              <a:ext uri="{FF2B5EF4-FFF2-40B4-BE49-F238E27FC236}">
                <a16:creationId xmlns:a16="http://schemas.microsoft.com/office/drawing/2014/main" id="{9F8000FF-6D97-0779-54ED-0398033FBDBF}"/>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3571443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11E03-850F-0B8A-B160-E59A2B8D917F}"/>
              </a:ext>
            </a:extLst>
          </p:cNvPr>
          <p:cNvSpPr>
            <a:spLocks noGrp="1"/>
          </p:cNvSpPr>
          <p:nvPr>
            <p:ph type="title"/>
          </p:nvPr>
        </p:nvSpPr>
        <p:spPr>
          <a:xfrm>
            <a:off x="1522414" y="274638"/>
            <a:ext cx="2915814" cy="1020762"/>
          </a:xfrm>
        </p:spPr>
        <p:txBody>
          <a:bodyPr/>
          <a:lstStyle/>
          <a:p>
            <a:r>
              <a:rPr lang="en-US" dirty="0"/>
              <a:t>Layers of Abstraction</a:t>
            </a:r>
            <a:endParaRPr lang="en-IN" dirty="0"/>
          </a:p>
        </p:txBody>
      </p:sp>
      <p:sp>
        <p:nvSpPr>
          <p:cNvPr id="3" name="Content Placeholder 2">
            <a:extLst>
              <a:ext uri="{FF2B5EF4-FFF2-40B4-BE49-F238E27FC236}">
                <a16:creationId xmlns:a16="http://schemas.microsoft.com/office/drawing/2014/main" id="{59D328BC-E001-EB4E-CEE0-0542218AAAB8}"/>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4A3654BD-B6A1-3973-F5A2-14F7CF0B1148}"/>
              </a:ext>
            </a:extLst>
          </p:cNvPr>
          <p:cNvPicPr>
            <a:picLocks noChangeAspect="1"/>
          </p:cNvPicPr>
          <p:nvPr/>
        </p:nvPicPr>
        <p:blipFill>
          <a:blip r:embed="rId2"/>
          <a:stretch>
            <a:fillRect/>
          </a:stretch>
        </p:blipFill>
        <p:spPr>
          <a:xfrm>
            <a:off x="4232449" y="606843"/>
            <a:ext cx="7956376" cy="5967282"/>
          </a:xfrm>
          <a:prstGeom prst="rect">
            <a:avLst/>
          </a:prstGeom>
        </p:spPr>
      </p:pic>
    </p:spTree>
    <p:extLst>
      <p:ext uri="{BB962C8B-B14F-4D97-AF65-F5344CB8AC3E}">
        <p14:creationId xmlns:p14="http://schemas.microsoft.com/office/powerpoint/2010/main" val="1244834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77664-B3E2-1A87-C3D0-6C9FB7AE5D19}"/>
              </a:ext>
            </a:extLst>
          </p:cNvPr>
          <p:cNvSpPr>
            <a:spLocks noGrp="1"/>
          </p:cNvSpPr>
          <p:nvPr>
            <p:ph type="title"/>
          </p:nvPr>
        </p:nvSpPr>
        <p:spPr/>
        <p:txBody>
          <a:bodyPr/>
          <a:lstStyle/>
          <a:p>
            <a:r>
              <a:rPr lang="en-US" dirty="0"/>
              <a:t>Types of Addressing Modes</a:t>
            </a:r>
            <a:endParaRPr lang="en-IN" dirty="0"/>
          </a:p>
        </p:txBody>
      </p:sp>
      <p:sp>
        <p:nvSpPr>
          <p:cNvPr id="3" name="Content Placeholder 2">
            <a:extLst>
              <a:ext uri="{FF2B5EF4-FFF2-40B4-BE49-F238E27FC236}">
                <a16:creationId xmlns:a16="http://schemas.microsoft.com/office/drawing/2014/main" id="{CB7743BC-C142-3EA4-481B-6A0BF7241540}"/>
              </a:ext>
            </a:extLst>
          </p:cNvPr>
          <p:cNvSpPr>
            <a:spLocks noGrp="1"/>
          </p:cNvSpPr>
          <p:nvPr>
            <p:ph idx="1"/>
          </p:nvPr>
        </p:nvSpPr>
        <p:spPr/>
        <p:txBody>
          <a:bodyPr>
            <a:normAutofit fontScale="77500" lnSpcReduction="20000"/>
          </a:bodyPr>
          <a:lstStyle/>
          <a:p>
            <a:r>
              <a:rPr lang="en-US" dirty="0"/>
              <a:t>Implied Mode</a:t>
            </a:r>
          </a:p>
          <a:p>
            <a:r>
              <a:rPr lang="en-US" dirty="0"/>
              <a:t>Immediate Mode</a:t>
            </a:r>
          </a:p>
          <a:p>
            <a:r>
              <a:rPr lang="en-US" dirty="0"/>
              <a:t>Register Mode</a:t>
            </a:r>
          </a:p>
          <a:p>
            <a:r>
              <a:rPr lang="en-US" dirty="0"/>
              <a:t>Register Indirect</a:t>
            </a:r>
          </a:p>
          <a:p>
            <a:r>
              <a:rPr lang="en-US" dirty="0"/>
              <a:t>Direct (Absolute) Address Mode</a:t>
            </a:r>
          </a:p>
          <a:p>
            <a:r>
              <a:rPr lang="en-US" dirty="0"/>
              <a:t>Indirect Address Mode</a:t>
            </a:r>
          </a:p>
          <a:p>
            <a:r>
              <a:rPr lang="en-US" dirty="0"/>
              <a:t>Indexed Addressing Mode</a:t>
            </a:r>
          </a:p>
          <a:p>
            <a:r>
              <a:rPr lang="en-US" dirty="0"/>
              <a:t>Base with Index Address Mode</a:t>
            </a:r>
          </a:p>
          <a:p>
            <a:r>
              <a:rPr lang="en-US" dirty="0"/>
              <a:t>Relative Address Mode</a:t>
            </a:r>
          </a:p>
          <a:p>
            <a:r>
              <a:rPr lang="en-US" dirty="0"/>
              <a:t>Auto Increment and Auto Decrement Modes</a:t>
            </a:r>
          </a:p>
        </p:txBody>
      </p:sp>
    </p:spTree>
    <p:extLst>
      <p:ext uri="{BB962C8B-B14F-4D97-AF65-F5344CB8AC3E}">
        <p14:creationId xmlns:p14="http://schemas.microsoft.com/office/powerpoint/2010/main" val="1074839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36F83-135C-42C7-1985-F8D455C2BB7B}"/>
              </a:ext>
            </a:extLst>
          </p:cNvPr>
          <p:cNvSpPr>
            <a:spLocks noGrp="1"/>
          </p:cNvSpPr>
          <p:nvPr>
            <p:ph type="title"/>
          </p:nvPr>
        </p:nvSpPr>
        <p:spPr/>
        <p:txBody>
          <a:bodyPr/>
          <a:lstStyle/>
          <a:p>
            <a:r>
              <a:rPr lang="en-US" dirty="0"/>
              <a:t>Implied Mode</a:t>
            </a:r>
            <a:endParaRPr lang="en-IN" dirty="0"/>
          </a:p>
        </p:txBody>
      </p:sp>
      <p:sp>
        <p:nvSpPr>
          <p:cNvPr id="3" name="Content Placeholder 2">
            <a:extLst>
              <a:ext uri="{FF2B5EF4-FFF2-40B4-BE49-F238E27FC236}">
                <a16:creationId xmlns:a16="http://schemas.microsoft.com/office/drawing/2014/main" id="{9CE075FF-855D-FB61-7680-3BABB06FF1F7}"/>
              </a:ext>
            </a:extLst>
          </p:cNvPr>
          <p:cNvSpPr>
            <a:spLocks noGrp="1"/>
          </p:cNvSpPr>
          <p:nvPr>
            <p:ph idx="1"/>
          </p:nvPr>
        </p:nvSpPr>
        <p:spPr/>
        <p:txBody>
          <a:bodyPr/>
          <a:lstStyle/>
          <a:p>
            <a:r>
              <a:rPr lang="en-US" dirty="0"/>
              <a:t>The actual specified implicitly in the definition of the instruction</a:t>
            </a:r>
          </a:p>
          <a:p>
            <a:endParaRPr lang="en-US" dirty="0"/>
          </a:p>
          <a:p>
            <a:r>
              <a:rPr lang="en-US" dirty="0"/>
              <a:t>Example: Zero-address instruction (stack operations ADD and SUB)</a:t>
            </a:r>
            <a:endParaRPr lang="en-IN" dirty="0"/>
          </a:p>
        </p:txBody>
      </p:sp>
    </p:spTree>
    <p:extLst>
      <p:ext uri="{BB962C8B-B14F-4D97-AF65-F5344CB8AC3E}">
        <p14:creationId xmlns:p14="http://schemas.microsoft.com/office/powerpoint/2010/main" val="4075318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DDF86-2EFC-F52F-0C67-00CBCE5C7660}"/>
              </a:ext>
            </a:extLst>
          </p:cNvPr>
          <p:cNvSpPr>
            <a:spLocks noGrp="1"/>
          </p:cNvSpPr>
          <p:nvPr>
            <p:ph type="title"/>
          </p:nvPr>
        </p:nvSpPr>
        <p:spPr/>
        <p:txBody>
          <a:bodyPr/>
          <a:lstStyle/>
          <a:p>
            <a:r>
              <a:rPr lang="en-US" dirty="0"/>
              <a:t>Immediate Mode</a:t>
            </a:r>
            <a:endParaRPr lang="en-IN" dirty="0"/>
          </a:p>
        </p:txBody>
      </p:sp>
      <p:sp>
        <p:nvSpPr>
          <p:cNvPr id="3" name="Content Placeholder 2">
            <a:extLst>
              <a:ext uri="{FF2B5EF4-FFF2-40B4-BE49-F238E27FC236}">
                <a16:creationId xmlns:a16="http://schemas.microsoft.com/office/drawing/2014/main" id="{C9F98D08-A7A4-0949-46F1-229874C8D394}"/>
              </a:ext>
            </a:extLst>
          </p:cNvPr>
          <p:cNvSpPr>
            <a:spLocks noGrp="1"/>
          </p:cNvSpPr>
          <p:nvPr>
            <p:ph idx="1"/>
          </p:nvPr>
        </p:nvSpPr>
        <p:spPr/>
        <p:txBody>
          <a:bodyPr/>
          <a:lstStyle/>
          <a:p>
            <a:r>
              <a:rPr lang="en-US" dirty="0"/>
              <a:t>The actual operand (data) is specified in the instruction</a:t>
            </a:r>
          </a:p>
          <a:p>
            <a:r>
              <a:rPr lang="en-US" dirty="0"/>
              <a:t>Example: MOV R1, 123</a:t>
            </a:r>
          </a:p>
          <a:p>
            <a:r>
              <a:rPr lang="en-US" dirty="0"/>
              <a:t>The operand 123 is held in the instruction</a:t>
            </a:r>
          </a:p>
          <a:p>
            <a:r>
              <a:rPr lang="en-US" dirty="0"/>
              <a:t>Example (High Level): x = 123</a:t>
            </a:r>
            <a:endParaRPr lang="en-IN" dirty="0"/>
          </a:p>
        </p:txBody>
      </p:sp>
    </p:spTree>
    <p:extLst>
      <p:ext uri="{BB962C8B-B14F-4D97-AF65-F5344CB8AC3E}">
        <p14:creationId xmlns:p14="http://schemas.microsoft.com/office/powerpoint/2010/main" val="2085620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F22C1-06CF-2056-21E3-96B8526A32FA}"/>
              </a:ext>
            </a:extLst>
          </p:cNvPr>
          <p:cNvSpPr>
            <a:spLocks noGrp="1"/>
          </p:cNvSpPr>
          <p:nvPr>
            <p:ph type="title"/>
          </p:nvPr>
        </p:nvSpPr>
        <p:spPr/>
        <p:txBody>
          <a:bodyPr/>
          <a:lstStyle/>
          <a:p>
            <a:r>
              <a:rPr lang="en-US" dirty="0"/>
              <a:t>Register Mode</a:t>
            </a:r>
            <a:endParaRPr lang="en-IN" dirty="0"/>
          </a:p>
        </p:txBody>
      </p:sp>
      <p:sp>
        <p:nvSpPr>
          <p:cNvPr id="3" name="Content Placeholder 2">
            <a:extLst>
              <a:ext uri="{FF2B5EF4-FFF2-40B4-BE49-F238E27FC236}">
                <a16:creationId xmlns:a16="http://schemas.microsoft.com/office/drawing/2014/main" id="{080929A2-F582-640E-8960-290C5EBFC076}"/>
              </a:ext>
            </a:extLst>
          </p:cNvPr>
          <p:cNvSpPr>
            <a:spLocks noGrp="1"/>
          </p:cNvSpPr>
          <p:nvPr>
            <p:ph idx="1"/>
          </p:nvPr>
        </p:nvSpPr>
        <p:spPr/>
        <p:txBody>
          <a:bodyPr/>
          <a:lstStyle/>
          <a:p>
            <a:r>
              <a:rPr lang="en-US" dirty="0"/>
              <a:t>The instruction specifies a register that has operand</a:t>
            </a:r>
          </a:p>
          <a:p>
            <a:r>
              <a:rPr lang="en-US" dirty="0"/>
              <a:t>Example (Assembly): MOV R1, R2</a:t>
            </a:r>
          </a:p>
          <a:p>
            <a:r>
              <a:rPr lang="en-IN" dirty="0"/>
              <a:t>Instruction has register R1 and R2 operand</a:t>
            </a:r>
          </a:p>
          <a:p>
            <a:r>
              <a:rPr lang="en-IN" dirty="0"/>
              <a:t>Example (High Level): x = y</a:t>
            </a:r>
          </a:p>
        </p:txBody>
      </p:sp>
    </p:spTree>
    <p:extLst>
      <p:ext uri="{BB962C8B-B14F-4D97-AF65-F5344CB8AC3E}">
        <p14:creationId xmlns:p14="http://schemas.microsoft.com/office/powerpoint/2010/main" val="273543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4C9F7-A890-79B0-1CDD-1F3E318240FA}"/>
              </a:ext>
            </a:extLst>
          </p:cNvPr>
          <p:cNvSpPr>
            <a:spLocks noGrp="1"/>
          </p:cNvSpPr>
          <p:nvPr>
            <p:ph type="title"/>
          </p:nvPr>
        </p:nvSpPr>
        <p:spPr/>
        <p:txBody>
          <a:bodyPr/>
          <a:lstStyle/>
          <a:p>
            <a:r>
              <a:rPr lang="en-US" dirty="0"/>
              <a:t>Register Indirect Mode</a:t>
            </a:r>
            <a:endParaRPr lang="en-IN" dirty="0"/>
          </a:p>
        </p:txBody>
      </p:sp>
      <p:sp>
        <p:nvSpPr>
          <p:cNvPr id="3" name="Content Placeholder 2">
            <a:extLst>
              <a:ext uri="{FF2B5EF4-FFF2-40B4-BE49-F238E27FC236}">
                <a16:creationId xmlns:a16="http://schemas.microsoft.com/office/drawing/2014/main" id="{2E5C8E2E-2CF8-5CBD-FDA4-C2BF1D2F2D96}"/>
              </a:ext>
            </a:extLst>
          </p:cNvPr>
          <p:cNvSpPr>
            <a:spLocks noGrp="1"/>
          </p:cNvSpPr>
          <p:nvPr>
            <p:ph idx="1"/>
          </p:nvPr>
        </p:nvSpPr>
        <p:spPr/>
        <p:txBody>
          <a:bodyPr/>
          <a:lstStyle/>
          <a:p>
            <a:r>
              <a:rPr lang="en-US" dirty="0"/>
              <a:t>The instruction specifies a register that contains the address of the operand</a:t>
            </a:r>
          </a:p>
          <a:p>
            <a:r>
              <a:rPr lang="en-US" dirty="0"/>
              <a:t>The operand is held in memory. The address of the operand location is held in a register which is specified in instruction.</a:t>
            </a:r>
          </a:p>
          <a:p>
            <a:r>
              <a:rPr lang="en-US" dirty="0"/>
              <a:t>Example (Assembly): ADD R1, (R2)</a:t>
            </a:r>
          </a:p>
          <a:p>
            <a:r>
              <a:rPr lang="en-US" dirty="0"/>
              <a:t>Instruction has register R2 and R2 has memory address of operand.</a:t>
            </a:r>
          </a:p>
          <a:p>
            <a:r>
              <a:rPr lang="en-US" dirty="0"/>
              <a:t>Example (High Level): int *x;</a:t>
            </a:r>
            <a:endParaRPr lang="en-IN" dirty="0"/>
          </a:p>
        </p:txBody>
      </p:sp>
    </p:spTree>
    <p:extLst>
      <p:ext uri="{BB962C8B-B14F-4D97-AF65-F5344CB8AC3E}">
        <p14:creationId xmlns:p14="http://schemas.microsoft.com/office/powerpoint/2010/main" val="103205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F4570-3BCF-0856-DB46-1EE8FF2E412E}"/>
              </a:ext>
            </a:extLst>
          </p:cNvPr>
          <p:cNvSpPr>
            <a:spLocks noGrp="1"/>
          </p:cNvSpPr>
          <p:nvPr>
            <p:ph type="title"/>
          </p:nvPr>
        </p:nvSpPr>
        <p:spPr/>
        <p:txBody>
          <a:bodyPr/>
          <a:lstStyle/>
          <a:p>
            <a:r>
              <a:rPr lang="en-US" dirty="0"/>
              <a:t>Direct (Absolute) Address Mode</a:t>
            </a:r>
            <a:endParaRPr lang="en-IN" dirty="0"/>
          </a:p>
        </p:txBody>
      </p:sp>
      <p:sp>
        <p:nvSpPr>
          <p:cNvPr id="3" name="Content Placeholder 2">
            <a:extLst>
              <a:ext uri="{FF2B5EF4-FFF2-40B4-BE49-F238E27FC236}">
                <a16:creationId xmlns:a16="http://schemas.microsoft.com/office/drawing/2014/main" id="{8B68F615-CB89-F326-7EDA-40CE8EEF8494}"/>
              </a:ext>
            </a:extLst>
          </p:cNvPr>
          <p:cNvSpPr>
            <a:spLocks noGrp="1"/>
          </p:cNvSpPr>
          <p:nvPr>
            <p:ph idx="1"/>
          </p:nvPr>
        </p:nvSpPr>
        <p:spPr/>
        <p:txBody>
          <a:bodyPr/>
          <a:lstStyle/>
          <a:p>
            <a:r>
              <a:rPr lang="en-US" dirty="0"/>
              <a:t>Example: MOV R1, [1000]</a:t>
            </a:r>
          </a:p>
          <a:p>
            <a:r>
              <a:rPr lang="en-US" dirty="0"/>
              <a:t>The operand is in memory and the memory address 1000 of the operand is held in instruction.</a:t>
            </a:r>
            <a:endParaRPr lang="en-IN" dirty="0"/>
          </a:p>
        </p:txBody>
      </p:sp>
    </p:spTree>
    <p:extLst>
      <p:ext uri="{BB962C8B-B14F-4D97-AF65-F5344CB8AC3E}">
        <p14:creationId xmlns:p14="http://schemas.microsoft.com/office/powerpoint/2010/main" val="1371228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E55DA-326B-0058-990E-8555D727930D}"/>
              </a:ext>
            </a:extLst>
          </p:cNvPr>
          <p:cNvSpPr>
            <a:spLocks noGrp="1"/>
          </p:cNvSpPr>
          <p:nvPr>
            <p:ph type="title"/>
          </p:nvPr>
        </p:nvSpPr>
        <p:spPr/>
        <p:txBody>
          <a:bodyPr/>
          <a:lstStyle/>
          <a:p>
            <a:r>
              <a:rPr lang="en-US" dirty="0"/>
              <a:t>Indirect Address Mode</a:t>
            </a:r>
            <a:endParaRPr lang="en-IN" dirty="0"/>
          </a:p>
        </p:txBody>
      </p:sp>
      <p:sp>
        <p:nvSpPr>
          <p:cNvPr id="3" name="Content Placeholder 2">
            <a:extLst>
              <a:ext uri="{FF2B5EF4-FFF2-40B4-BE49-F238E27FC236}">
                <a16:creationId xmlns:a16="http://schemas.microsoft.com/office/drawing/2014/main" id="{42072BBA-5264-0BD8-62BF-EBC11C24BF5E}"/>
              </a:ext>
            </a:extLst>
          </p:cNvPr>
          <p:cNvSpPr>
            <a:spLocks noGrp="1"/>
          </p:cNvSpPr>
          <p:nvPr>
            <p:ph idx="1"/>
          </p:nvPr>
        </p:nvSpPr>
        <p:spPr/>
        <p:txBody>
          <a:bodyPr>
            <a:normAutofit/>
          </a:bodyPr>
          <a:lstStyle/>
          <a:p>
            <a:r>
              <a:rPr lang="en-US" dirty="0"/>
              <a:t>Example (Assembly): ADD R1, (1000)</a:t>
            </a:r>
          </a:p>
          <a:p>
            <a:r>
              <a:rPr lang="en-US" dirty="0"/>
              <a:t>Instruction has memory address 1000. At location 1000, the memory address of operand is available.</a:t>
            </a:r>
          </a:p>
          <a:p>
            <a:r>
              <a:rPr lang="en-US" dirty="0"/>
              <a:t>Example (high Level): </a:t>
            </a:r>
          </a:p>
          <a:p>
            <a:pPr lvl="1"/>
            <a:r>
              <a:rPr lang="en-US" dirty="0"/>
              <a:t>int *x;</a:t>
            </a:r>
          </a:p>
          <a:p>
            <a:pPr lvl="1"/>
            <a:r>
              <a:rPr lang="en-US" dirty="0"/>
              <a:t>int y, z=0;</a:t>
            </a:r>
          </a:p>
          <a:p>
            <a:pPr lvl="1"/>
            <a:r>
              <a:rPr lang="en-US" dirty="0"/>
              <a:t>x = &amp;y;</a:t>
            </a:r>
          </a:p>
          <a:p>
            <a:pPr lvl="1"/>
            <a:r>
              <a:rPr lang="en-US" dirty="0"/>
              <a:t>*x = 123;</a:t>
            </a:r>
          </a:p>
          <a:p>
            <a:pPr lvl="1"/>
            <a:r>
              <a:rPr lang="en-US" dirty="0"/>
              <a:t>z = z + *x; // z is similar to R1, x is similar to 1000.</a:t>
            </a:r>
          </a:p>
          <a:p>
            <a:endParaRPr lang="en-IN" dirty="0"/>
          </a:p>
        </p:txBody>
      </p:sp>
    </p:spTree>
    <p:extLst>
      <p:ext uri="{BB962C8B-B14F-4D97-AF65-F5344CB8AC3E}">
        <p14:creationId xmlns:p14="http://schemas.microsoft.com/office/powerpoint/2010/main" val="3747488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F6000-2CD2-70A4-53B4-64B21009E6A5}"/>
              </a:ext>
            </a:extLst>
          </p:cNvPr>
          <p:cNvSpPr>
            <a:spLocks noGrp="1"/>
          </p:cNvSpPr>
          <p:nvPr>
            <p:ph type="title"/>
          </p:nvPr>
        </p:nvSpPr>
        <p:spPr/>
        <p:txBody>
          <a:bodyPr/>
          <a:lstStyle/>
          <a:p>
            <a:r>
              <a:rPr lang="en-US" dirty="0"/>
              <a:t>Indexed Addressing Mode</a:t>
            </a:r>
            <a:endParaRPr lang="en-IN" dirty="0"/>
          </a:p>
        </p:txBody>
      </p:sp>
      <p:sp>
        <p:nvSpPr>
          <p:cNvPr id="3" name="Content Placeholder 2">
            <a:extLst>
              <a:ext uri="{FF2B5EF4-FFF2-40B4-BE49-F238E27FC236}">
                <a16:creationId xmlns:a16="http://schemas.microsoft.com/office/drawing/2014/main" id="{7A09038C-35F5-1C32-3931-B2DDA385D21F}"/>
              </a:ext>
            </a:extLst>
          </p:cNvPr>
          <p:cNvSpPr>
            <a:spLocks noGrp="1"/>
          </p:cNvSpPr>
          <p:nvPr>
            <p:ph idx="1"/>
          </p:nvPr>
        </p:nvSpPr>
        <p:spPr/>
        <p:txBody>
          <a:bodyPr>
            <a:normAutofit/>
          </a:bodyPr>
          <a:lstStyle/>
          <a:p>
            <a:r>
              <a:rPr lang="en-US" dirty="0"/>
              <a:t>The effective address is the sum of an index register and the offset field (constant). It is similar to register indirect addressing except an offset held in the instruction is added to register contents to compute the effective address. The indexed addressing mode is useful in dealing with lists and arrays. </a:t>
            </a:r>
          </a:p>
          <a:p>
            <a:r>
              <a:rPr lang="en-US" dirty="0"/>
              <a:t>Example: MOV R1, 2(R2); </a:t>
            </a:r>
          </a:p>
          <a:p>
            <a:pPr lvl="1"/>
            <a:r>
              <a:rPr lang="en-US" dirty="0"/>
              <a:t>R1 stores operand from memory address: 2 + (R2)</a:t>
            </a:r>
          </a:p>
          <a:p>
            <a:pPr lvl="1"/>
            <a:r>
              <a:rPr lang="en-US" dirty="0"/>
              <a:t>R2 has memory address and offset is 2.</a:t>
            </a:r>
          </a:p>
          <a:p>
            <a:pPr lvl="1"/>
            <a:r>
              <a:rPr lang="en-US" dirty="0"/>
              <a:t>By adding 2 and content of R2 gives the effective address of operand</a:t>
            </a:r>
          </a:p>
          <a:p>
            <a:r>
              <a:rPr lang="en-US" dirty="0"/>
              <a:t>Example (High Level): int x[10], y; y= x[2];</a:t>
            </a:r>
            <a:endParaRPr lang="en-IN" dirty="0"/>
          </a:p>
        </p:txBody>
      </p:sp>
    </p:spTree>
    <p:extLst>
      <p:ext uri="{BB962C8B-B14F-4D97-AF65-F5344CB8AC3E}">
        <p14:creationId xmlns:p14="http://schemas.microsoft.com/office/powerpoint/2010/main" val="3180959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7D53F-220C-7DC6-86D4-86934730442B}"/>
              </a:ext>
            </a:extLst>
          </p:cNvPr>
          <p:cNvSpPr>
            <a:spLocks noGrp="1"/>
          </p:cNvSpPr>
          <p:nvPr>
            <p:ph type="title"/>
          </p:nvPr>
        </p:nvSpPr>
        <p:spPr/>
        <p:txBody>
          <a:bodyPr/>
          <a:lstStyle/>
          <a:p>
            <a:r>
              <a:rPr lang="en-US" dirty="0"/>
              <a:t>Base with Index Address Mode</a:t>
            </a:r>
            <a:endParaRPr lang="en-IN" dirty="0"/>
          </a:p>
        </p:txBody>
      </p:sp>
      <p:sp>
        <p:nvSpPr>
          <p:cNvPr id="3" name="Content Placeholder 2">
            <a:extLst>
              <a:ext uri="{FF2B5EF4-FFF2-40B4-BE49-F238E27FC236}">
                <a16:creationId xmlns:a16="http://schemas.microsoft.com/office/drawing/2014/main" id="{1F6FC942-5450-4E07-84B3-4D66D70CAB92}"/>
              </a:ext>
            </a:extLst>
          </p:cNvPr>
          <p:cNvSpPr>
            <a:spLocks noGrp="1"/>
          </p:cNvSpPr>
          <p:nvPr>
            <p:ph idx="1"/>
          </p:nvPr>
        </p:nvSpPr>
        <p:spPr/>
        <p:txBody>
          <a:bodyPr/>
          <a:lstStyle/>
          <a:p>
            <a:r>
              <a:rPr lang="en-US" dirty="0"/>
              <a:t>The effective address is the sum of contents of based register and index register.</a:t>
            </a:r>
          </a:p>
          <a:p>
            <a:r>
              <a:rPr lang="en-US" dirty="0"/>
              <a:t>Example(Assembly): MOV R1, (R2, R3)</a:t>
            </a:r>
          </a:p>
          <a:p>
            <a:pPr lvl="1"/>
            <a:r>
              <a:rPr lang="en-US" dirty="0"/>
              <a:t>Register R2 contain the base address and R3 contain the index. </a:t>
            </a:r>
          </a:p>
          <a:p>
            <a:pPr lvl="1"/>
            <a:r>
              <a:rPr lang="en-US" dirty="0"/>
              <a:t>The effective address is the sum of the contents of registers R2 and R3.</a:t>
            </a:r>
          </a:p>
          <a:p>
            <a:pPr lvl="1"/>
            <a:r>
              <a:rPr lang="en-US" dirty="0"/>
              <a:t>Example (High Level): int x[10], </a:t>
            </a:r>
            <a:r>
              <a:rPr lang="en-US" dirty="0" err="1"/>
              <a:t>i</a:t>
            </a:r>
            <a:r>
              <a:rPr lang="en-US" dirty="0"/>
              <a:t>=2, y; y=x[</a:t>
            </a:r>
            <a:r>
              <a:rPr lang="en-US" dirty="0" err="1"/>
              <a:t>i</a:t>
            </a:r>
            <a:r>
              <a:rPr lang="en-US" dirty="0"/>
              <a:t>]; //where y, x, and I are similar to R1, R2, and R3 respectively.</a:t>
            </a:r>
            <a:endParaRPr lang="en-IN" dirty="0"/>
          </a:p>
        </p:txBody>
      </p:sp>
    </p:spTree>
    <p:extLst>
      <p:ext uri="{BB962C8B-B14F-4D97-AF65-F5344CB8AC3E}">
        <p14:creationId xmlns:p14="http://schemas.microsoft.com/office/powerpoint/2010/main" val="244995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33060-947C-8877-4393-5A4C6C342C54}"/>
              </a:ext>
            </a:extLst>
          </p:cNvPr>
          <p:cNvSpPr>
            <a:spLocks noGrp="1"/>
          </p:cNvSpPr>
          <p:nvPr>
            <p:ph type="title"/>
          </p:nvPr>
        </p:nvSpPr>
        <p:spPr/>
        <p:txBody>
          <a:bodyPr/>
          <a:lstStyle/>
          <a:p>
            <a:r>
              <a:rPr lang="en-US" dirty="0"/>
              <a:t>Base with Index and offset Mode</a:t>
            </a:r>
            <a:endParaRPr lang="en-IN" dirty="0"/>
          </a:p>
        </p:txBody>
      </p:sp>
      <p:sp>
        <p:nvSpPr>
          <p:cNvPr id="3" name="Content Placeholder 2">
            <a:extLst>
              <a:ext uri="{FF2B5EF4-FFF2-40B4-BE49-F238E27FC236}">
                <a16:creationId xmlns:a16="http://schemas.microsoft.com/office/drawing/2014/main" id="{0B528ACF-AC64-CDCE-0FCA-E2942A201CD6}"/>
              </a:ext>
            </a:extLst>
          </p:cNvPr>
          <p:cNvSpPr>
            <a:spLocks noGrp="1"/>
          </p:cNvSpPr>
          <p:nvPr>
            <p:ph idx="1"/>
          </p:nvPr>
        </p:nvSpPr>
        <p:spPr/>
        <p:txBody>
          <a:bodyPr/>
          <a:lstStyle/>
          <a:p>
            <a:r>
              <a:rPr lang="en-US" dirty="0"/>
              <a:t>It uses two registers Ri and </a:t>
            </a:r>
            <a:r>
              <a:rPr lang="en-US" dirty="0" err="1"/>
              <a:t>Rj</a:t>
            </a:r>
            <a:r>
              <a:rPr lang="en-US" dirty="0"/>
              <a:t> plus a constant X. The effective address is the sum of the constant X and the contents of registers Ri and </a:t>
            </a:r>
            <a:r>
              <a:rPr lang="en-US" dirty="0" err="1"/>
              <a:t>Rj</a:t>
            </a:r>
            <a:r>
              <a:rPr lang="en-US" dirty="0"/>
              <a:t>.</a:t>
            </a:r>
          </a:p>
          <a:p>
            <a:r>
              <a:rPr lang="en-US" dirty="0"/>
              <a:t>Example(Assembly): MOV R1, 2(R2, R3)</a:t>
            </a:r>
          </a:p>
          <a:p>
            <a:r>
              <a:rPr lang="en-US" dirty="0"/>
              <a:t>Register R2 contains the base address and R3 contain the index. The effective address is the sum of the constant value 2, the contents of register R2 and R3. </a:t>
            </a:r>
          </a:p>
          <a:p>
            <a:r>
              <a:rPr lang="en-US" dirty="0"/>
              <a:t>Example(High Level): int x[10], </a:t>
            </a:r>
            <a:r>
              <a:rPr lang="en-US" dirty="0" err="1"/>
              <a:t>i</a:t>
            </a:r>
            <a:r>
              <a:rPr lang="en-US" dirty="0"/>
              <a:t>=2, y; y=z[i+3]; // where y, x, and I are similar to R1, R2, and R3 respectively</a:t>
            </a:r>
            <a:endParaRPr lang="en-IN" dirty="0"/>
          </a:p>
        </p:txBody>
      </p:sp>
    </p:spTree>
    <p:extLst>
      <p:ext uri="{BB962C8B-B14F-4D97-AF65-F5344CB8AC3E}">
        <p14:creationId xmlns:p14="http://schemas.microsoft.com/office/powerpoint/2010/main" val="3871044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EFEA2-1E72-5C6C-3BB2-29FBBF51C1E4}"/>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19FF06E0-EEA6-C6C7-B165-E16863B84C3F}"/>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7D7BC9F1-D6BD-E0B0-515D-7FF859115DF2}"/>
              </a:ext>
            </a:extLst>
          </p:cNvPr>
          <p:cNvPicPr>
            <a:picLocks noChangeAspect="1"/>
          </p:cNvPicPr>
          <p:nvPr/>
        </p:nvPicPr>
        <p:blipFill>
          <a:blip r:embed="rId2"/>
          <a:stretch>
            <a:fillRect/>
          </a:stretch>
        </p:blipFill>
        <p:spPr>
          <a:xfrm>
            <a:off x="7045325" y="0"/>
            <a:ext cx="5143500" cy="6858000"/>
          </a:xfrm>
          <a:prstGeom prst="rect">
            <a:avLst/>
          </a:prstGeom>
        </p:spPr>
      </p:pic>
    </p:spTree>
    <p:extLst>
      <p:ext uri="{BB962C8B-B14F-4D97-AF65-F5344CB8AC3E}">
        <p14:creationId xmlns:p14="http://schemas.microsoft.com/office/powerpoint/2010/main" val="341739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FD9F7-7F9D-7BC0-1FBF-AB2F6CDD995C}"/>
              </a:ext>
            </a:extLst>
          </p:cNvPr>
          <p:cNvSpPr>
            <a:spLocks noGrp="1"/>
          </p:cNvSpPr>
          <p:nvPr>
            <p:ph type="title"/>
          </p:nvPr>
        </p:nvSpPr>
        <p:spPr/>
        <p:txBody>
          <a:bodyPr/>
          <a:lstStyle/>
          <a:p>
            <a:r>
              <a:rPr lang="en-US" dirty="0"/>
              <a:t>Relative Address Mode</a:t>
            </a:r>
            <a:endParaRPr lang="en-IN" dirty="0"/>
          </a:p>
        </p:txBody>
      </p:sp>
      <p:sp>
        <p:nvSpPr>
          <p:cNvPr id="3" name="Content Placeholder 2">
            <a:extLst>
              <a:ext uri="{FF2B5EF4-FFF2-40B4-BE49-F238E27FC236}">
                <a16:creationId xmlns:a16="http://schemas.microsoft.com/office/drawing/2014/main" id="{187447B3-620C-2561-0ABB-9AC2FA585104}"/>
              </a:ext>
            </a:extLst>
          </p:cNvPr>
          <p:cNvSpPr>
            <a:spLocks noGrp="1"/>
          </p:cNvSpPr>
          <p:nvPr>
            <p:ph idx="1"/>
          </p:nvPr>
        </p:nvSpPr>
        <p:spPr/>
        <p:txBody>
          <a:bodyPr>
            <a:normAutofit lnSpcReduction="10000"/>
          </a:bodyPr>
          <a:lstStyle/>
          <a:p>
            <a:r>
              <a:rPr lang="en-US" dirty="0"/>
              <a:t>The effective address is the sum of the address field (offset) and the content of the program counter (PC). Specify target location as number of instructions from branch/jump instruction. </a:t>
            </a:r>
          </a:p>
          <a:p>
            <a:r>
              <a:rPr lang="en-US" dirty="0"/>
              <a:t>Makes code relocatable (i.e. code can be loaded anywhere in memory without altering branch/jump instructions).</a:t>
            </a:r>
          </a:p>
          <a:p>
            <a:r>
              <a:rPr lang="en-IN" dirty="0"/>
              <a:t>The number of locations to the target is held in the instruction as an offset.</a:t>
            </a:r>
          </a:p>
          <a:p>
            <a:r>
              <a:rPr lang="en-IN" dirty="0"/>
              <a:t>Example: Assume PC holding 100 while executing the following instruction. JUMP 123; control will transfer to 110 by adding 100 with offset 23. In high level (C) programming, using </a:t>
            </a:r>
            <a:r>
              <a:rPr lang="en-IN" dirty="0" err="1"/>
              <a:t>goto</a:t>
            </a:r>
            <a:r>
              <a:rPr lang="en-IN" dirty="0"/>
              <a:t> relative addressing can be done.</a:t>
            </a:r>
          </a:p>
        </p:txBody>
      </p:sp>
    </p:spTree>
    <p:extLst>
      <p:ext uri="{BB962C8B-B14F-4D97-AF65-F5344CB8AC3E}">
        <p14:creationId xmlns:p14="http://schemas.microsoft.com/office/powerpoint/2010/main" val="1491067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C072C-1B0E-8BE0-20E2-5484E18C5969}"/>
              </a:ext>
            </a:extLst>
          </p:cNvPr>
          <p:cNvSpPr>
            <a:spLocks noGrp="1"/>
          </p:cNvSpPr>
          <p:nvPr>
            <p:ph type="title"/>
          </p:nvPr>
        </p:nvSpPr>
        <p:spPr/>
        <p:txBody>
          <a:bodyPr/>
          <a:lstStyle/>
          <a:p>
            <a:r>
              <a:rPr lang="en-US" dirty="0"/>
              <a:t>Auto increment and auto decrement modes</a:t>
            </a:r>
            <a:endParaRPr lang="en-IN" dirty="0"/>
          </a:p>
        </p:txBody>
      </p:sp>
      <p:sp>
        <p:nvSpPr>
          <p:cNvPr id="3" name="Content Placeholder 2">
            <a:extLst>
              <a:ext uri="{FF2B5EF4-FFF2-40B4-BE49-F238E27FC236}">
                <a16:creationId xmlns:a16="http://schemas.microsoft.com/office/drawing/2014/main" id="{58AA5AB0-D3CC-000A-4D94-10378B55894D}"/>
              </a:ext>
            </a:extLst>
          </p:cNvPr>
          <p:cNvSpPr>
            <a:spLocks noGrp="1"/>
          </p:cNvSpPr>
          <p:nvPr>
            <p:ph idx="1"/>
          </p:nvPr>
        </p:nvSpPr>
        <p:spPr/>
        <p:txBody>
          <a:bodyPr/>
          <a:lstStyle/>
          <a:p>
            <a:r>
              <a:rPr lang="en-US" dirty="0"/>
              <a:t>Post Auto increment mode: </a:t>
            </a:r>
          </a:p>
          <a:p>
            <a:pPr lvl="1"/>
            <a:r>
              <a:rPr lang="en-US" dirty="0"/>
              <a:t>The effective address of the operand is the contents of a register specified in the instruction. After accessing the operand, the contents of this register are automatically incremented to point to the next item in a list. It is denoted as (R</a:t>
            </a:r>
            <a:r>
              <a:rPr lang="en-US" baseline="-25000" dirty="0"/>
              <a:t>i</a:t>
            </a:r>
            <a:r>
              <a:rPr lang="en-US" dirty="0"/>
              <a:t>)+</a:t>
            </a:r>
          </a:p>
          <a:p>
            <a:pPr lvl="1"/>
            <a:r>
              <a:rPr lang="en-US" dirty="0"/>
              <a:t>Example: MOV R1, (R2)+</a:t>
            </a:r>
          </a:p>
          <a:p>
            <a:r>
              <a:rPr lang="en-US" dirty="0"/>
              <a:t>Pre Auto Increment Mode: </a:t>
            </a:r>
          </a:p>
          <a:p>
            <a:pPr lvl="1"/>
            <a:r>
              <a:rPr lang="en-IN" dirty="0"/>
              <a:t>Before accessing the operand, the contents of this register are automatically incremented to point to the next item in a list. Then effective address of the operand is the incremented contents of a register. It is denoted as +(R</a:t>
            </a:r>
            <a:r>
              <a:rPr lang="en-IN" baseline="-25000" dirty="0"/>
              <a:t>i</a:t>
            </a:r>
            <a:r>
              <a:rPr lang="en-IN" dirty="0"/>
              <a:t>)</a:t>
            </a:r>
          </a:p>
          <a:p>
            <a:pPr lvl="1"/>
            <a:r>
              <a:rPr lang="en-IN" dirty="0"/>
              <a:t>Example: MOV R1, +(R2)</a:t>
            </a:r>
          </a:p>
        </p:txBody>
      </p:sp>
    </p:spTree>
    <p:extLst>
      <p:ext uri="{BB962C8B-B14F-4D97-AF65-F5344CB8AC3E}">
        <p14:creationId xmlns:p14="http://schemas.microsoft.com/office/powerpoint/2010/main" val="315939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173B8-5921-1626-C158-68AB115E2E9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15E74FE-CC0C-743A-AE19-5208B7EFFF73}"/>
              </a:ext>
            </a:extLst>
          </p:cNvPr>
          <p:cNvSpPr>
            <a:spLocks noGrp="1"/>
          </p:cNvSpPr>
          <p:nvPr>
            <p:ph idx="1"/>
          </p:nvPr>
        </p:nvSpPr>
        <p:spPr/>
        <p:txBody>
          <a:bodyPr/>
          <a:lstStyle/>
          <a:p>
            <a:r>
              <a:rPr lang="en-US" dirty="0"/>
              <a:t>Post Auto Decrement mode: </a:t>
            </a:r>
          </a:p>
          <a:p>
            <a:pPr lvl="1"/>
            <a:r>
              <a:rPr lang="en-US" dirty="0"/>
              <a:t>The effective address of the operand is the contents of a register specified in the instruction. After accessing the operand, the contents of this register are automatically decremented to point to the next item in a list. It is denoted as (R</a:t>
            </a:r>
            <a:r>
              <a:rPr lang="en-US" baseline="-25000" dirty="0"/>
              <a:t>i</a:t>
            </a:r>
            <a:r>
              <a:rPr lang="en-US" dirty="0"/>
              <a:t>)</a:t>
            </a:r>
            <a:r>
              <a:rPr lang="en-US" baseline="30000" dirty="0"/>
              <a:t>-</a:t>
            </a:r>
          </a:p>
          <a:p>
            <a:pPr lvl="1"/>
            <a:r>
              <a:rPr lang="en-US" dirty="0"/>
              <a:t>Example: MOV R1, (R2)-</a:t>
            </a:r>
          </a:p>
          <a:p>
            <a:r>
              <a:rPr lang="en-US" dirty="0"/>
              <a:t>Pre Auto Decrement Mode: </a:t>
            </a:r>
          </a:p>
          <a:p>
            <a:pPr lvl="1"/>
            <a:r>
              <a:rPr lang="en-IN" dirty="0"/>
              <a:t>Before accessing the operand, the contents of this register are automatically decremented to point to the next item in a list. Then effective address of the operand is the decremented contents of a register. It is denoted as -(R</a:t>
            </a:r>
            <a:r>
              <a:rPr lang="en-IN" baseline="-25000" dirty="0"/>
              <a:t>i</a:t>
            </a:r>
            <a:r>
              <a:rPr lang="en-IN" dirty="0"/>
              <a:t>)</a:t>
            </a:r>
          </a:p>
          <a:p>
            <a:pPr lvl="1"/>
            <a:r>
              <a:rPr lang="en-IN" dirty="0"/>
              <a:t>Example: MOV R1, -(R2)</a:t>
            </a:r>
          </a:p>
          <a:p>
            <a:endParaRPr lang="en-IN" dirty="0"/>
          </a:p>
        </p:txBody>
      </p:sp>
    </p:spTree>
    <p:extLst>
      <p:ext uri="{BB962C8B-B14F-4D97-AF65-F5344CB8AC3E}">
        <p14:creationId xmlns:p14="http://schemas.microsoft.com/office/powerpoint/2010/main" val="370680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D151C-52A1-8304-047B-06EC1D80787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F7ED7E0-037F-136F-DABF-68855787FB12}"/>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8601D421-20CD-D431-16DB-9E8A22E847E8}"/>
              </a:ext>
            </a:extLst>
          </p:cNvPr>
          <p:cNvPicPr>
            <a:picLocks noChangeAspect="1"/>
          </p:cNvPicPr>
          <p:nvPr/>
        </p:nvPicPr>
        <p:blipFill>
          <a:blip r:embed="rId2"/>
          <a:stretch>
            <a:fillRect/>
          </a:stretch>
        </p:blipFill>
        <p:spPr>
          <a:xfrm>
            <a:off x="1066783" y="0"/>
            <a:ext cx="10055258" cy="6858000"/>
          </a:xfrm>
          <a:prstGeom prst="rect">
            <a:avLst/>
          </a:prstGeom>
        </p:spPr>
      </p:pic>
    </p:spTree>
    <p:extLst>
      <p:ext uri="{BB962C8B-B14F-4D97-AF65-F5344CB8AC3E}">
        <p14:creationId xmlns:p14="http://schemas.microsoft.com/office/powerpoint/2010/main" val="3436460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36B23-A456-5E02-B90D-C0D38BB11AC5}"/>
              </a:ext>
            </a:extLst>
          </p:cNvPr>
          <p:cNvSpPr>
            <a:spLocks noGrp="1"/>
          </p:cNvSpPr>
          <p:nvPr>
            <p:ph type="title"/>
          </p:nvPr>
        </p:nvSpPr>
        <p:spPr/>
        <p:txBody>
          <a:bodyPr/>
          <a:lstStyle/>
          <a:p>
            <a:r>
              <a:rPr lang="en-US" dirty="0"/>
              <a:t>Question</a:t>
            </a:r>
            <a:endParaRPr lang="en-IN" dirty="0"/>
          </a:p>
        </p:txBody>
      </p:sp>
      <p:sp>
        <p:nvSpPr>
          <p:cNvPr id="3" name="Content Placeholder 2">
            <a:extLst>
              <a:ext uri="{FF2B5EF4-FFF2-40B4-BE49-F238E27FC236}">
                <a16:creationId xmlns:a16="http://schemas.microsoft.com/office/drawing/2014/main" id="{4C05EED8-3077-79A9-B092-57545949B78F}"/>
              </a:ext>
            </a:extLst>
          </p:cNvPr>
          <p:cNvSpPr>
            <a:spLocks noGrp="1"/>
          </p:cNvSpPr>
          <p:nvPr>
            <p:ph idx="1"/>
          </p:nvPr>
        </p:nvSpPr>
        <p:spPr/>
        <p:txBody>
          <a:bodyPr/>
          <a:lstStyle/>
          <a:p>
            <a:r>
              <a:rPr lang="en-US" dirty="0"/>
              <a:t>An address field in an instruction contains decimal value 14. Where is the corresponding operand located for:</a:t>
            </a:r>
          </a:p>
          <a:p>
            <a:pPr marL="457200" indent="-457200">
              <a:buFont typeface="+mj-lt"/>
              <a:buAutoNum type="arabicPeriod"/>
            </a:pPr>
            <a:r>
              <a:rPr lang="en-US" dirty="0"/>
              <a:t>Immediate addressing?</a:t>
            </a:r>
          </a:p>
          <a:p>
            <a:pPr marL="457200" indent="-457200">
              <a:buFont typeface="+mj-lt"/>
              <a:buAutoNum type="arabicPeriod"/>
            </a:pPr>
            <a:r>
              <a:rPr lang="en-US" dirty="0"/>
              <a:t>Direct addressing?</a:t>
            </a:r>
          </a:p>
          <a:p>
            <a:pPr marL="457200" indent="-457200">
              <a:buFont typeface="+mj-lt"/>
              <a:buAutoNum type="arabicPeriod"/>
            </a:pPr>
            <a:r>
              <a:rPr lang="en-US" dirty="0"/>
              <a:t>Indirect addressing?</a:t>
            </a:r>
          </a:p>
          <a:p>
            <a:pPr marL="457200" indent="-457200">
              <a:buFont typeface="+mj-lt"/>
              <a:buAutoNum type="arabicPeriod"/>
            </a:pPr>
            <a:r>
              <a:rPr lang="en-US" dirty="0"/>
              <a:t>Register addressing?</a:t>
            </a:r>
          </a:p>
          <a:p>
            <a:pPr marL="457200" indent="-457200">
              <a:buFont typeface="+mj-lt"/>
              <a:buAutoNum type="arabicPeriod"/>
            </a:pPr>
            <a:r>
              <a:rPr lang="en-US" dirty="0"/>
              <a:t>Register indirect addressing?</a:t>
            </a:r>
            <a:endParaRPr lang="en-IN" dirty="0"/>
          </a:p>
        </p:txBody>
      </p:sp>
    </p:spTree>
    <p:extLst>
      <p:ext uri="{BB962C8B-B14F-4D97-AF65-F5344CB8AC3E}">
        <p14:creationId xmlns:p14="http://schemas.microsoft.com/office/powerpoint/2010/main" val="2762399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65E4B-75FD-EAC3-A94A-1F34E7DFBE44}"/>
              </a:ext>
            </a:extLst>
          </p:cNvPr>
          <p:cNvSpPr>
            <a:spLocks noGrp="1"/>
          </p:cNvSpPr>
          <p:nvPr>
            <p:ph type="title"/>
          </p:nvPr>
        </p:nvSpPr>
        <p:spPr/>
        <p:txBody>
          <a:bodyPr/>
          <a:lstStyle/>
          <a:p>
            <a:r>
              <a:rPr lang="en-US" dirty="0"/>
              <a:t>Solution</a:t>
            </a:r>
            <a:endParaRPr lang="en-IN" dirty="0"/>
          </a:p>
        </p:txBody>
      </p:sp>
      <p:sp>
        <p:nvSpPr>
          <p:cNvPr id="3" name="Content Placeholder 2">
            <a:extLst>
              <a:ext uri="{FF2B5EF4-FFF2-40B4-BE49-F238E27FC236}">
                <a16:creationId xmlns:a16="http://schemas.microsoft.com/office/drawing/2014/main" id="{3C58F484-0D73-28A2-BFD7-93EF0BA4DD98}"/>
              </a:ext>
            </a:extLst>
          </p:cNvPr>
          <p:cNvSpPr>
            <a:spLocks noGrp="1"/>
          </p:cNvSpPr>
          <p:nvPr>
            <p:ph idx="1"/>
          </p:nvPr>
        </p:nvSpPr>
        <p:spPr/>
        <p:txBody>
          <a:bodyPr/>
          <a:lstStyle/>
          <a:p>
            <a:pPr marL="457200" indent="-457200">
              <a:buFont typeface="+mj-lt"/>
              <a:buAutoNum type="arabicPeriod"/>
            </a:pPr>
            <a:r>
              <a:rPr lang="en-US" dirty="0"/>
              <a:t>14 (the address field)</a:t>
            </a:r>
          </a:p>
          <a:p>
            <a:pPr marL="457200" indent="-457200">
              <a:buFont typeface="+mj-lt"/>
              <a:buAutoNum type="arabicPeriod"/>
            </a:pPr>
            <a:r>
              <a:rPr lang="en-US" dirty="0"/>
              <a:t>Memory location 14</a:t>
            </a:r>
          </a:p>
          <a:p>
            <a:pPr marL="457200" indent="-457200">
              <a:buFont typeface="+mj-lt"/>
              <a:buAutoNum type="arabicPeriod"/>
            </a:pPr>
            <a:r>
              <a:rPr lang="en-IN" dirty="0"/>
              <a:t>The memory location whose address is in memory location 14</a:t>
            </a:r>
          </a:p>
          <a:p>
            <a:pPr marL="457200" indent="-457200">
              <a:buFont typeface="+mj-lt"/>
              <a:buAutoNum type="arabicPeriod"/>
            </a:pPr>
            <a:r>
              <a:rPr lang="en-IN" dirty="0"/>
              <a:t>Register 14</a:t>
            </a:r>
          </a:p>
          <a:p>
            <a:pPr marL="457200" indent="-457200">
              <a:buFont typeface="+mj-lt"/>
              <a:buAutoNum type="arabicPeriod"/>
            </a:pPr>
            <a:r>
              <a:rPr lang="en-IN" dirty="0"/>
              <a:t>The memory location whose address is in register 14</a:t>
            </a:r>
          </a:p>
        </p:txBody>
      </p:sp>
    </p:spTree>
    <p:extLst>
      <p:ext uri="{BB962C8B-B14F-4D97-AF65-F5344CB8AC3E}">
        <p14:creationId xmlns:p14="http://schemas.microsoft.com/office/powerpoint/2010/main" val="3789670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AFB9C-B62D-107E-AB12-24614E115203}"/>
              </a:ext>
            </a:extLst>
          </p:cNvPr>
          <p:cNvSpPr>
            <a:spLocks noGrp="1"/>
          </p:cNvSpPr>
          <p:nvPr>
            <p:ph type="title"/>
          </p:nvPr>
        </p:nvSpPr>
        <p:spPr/>
        <p:txBody>
          <a:bodyPr/>
          <a:lstStyle/>
          <a:p>
            <a:r>
              <a:rPr lang="en-US" dirty="0"/>
              <a:t>Question</a:t>
            </a:r>
            <a:endParaRPr lang="en-IN" dirty="0"/>
          </a:p>
        </p:txBody>
      </p:sp>
      <p:sp>
        <p:nvSpPr>
          <p:cNvPr id="3" name="Content Placeholder 2">
            <a:extLst>
              <a:ext uri="{FF2B5EF4-FFF2-40B4-BE49-F238E27FC236}">
                <a16:creationId xmlns:a16="http://schemas.microsoft.com/office/drawing/2014/main" id="{35C32D0A-3BC6-4C8E-74DE-50C622333129}"/>
              </a:ext>
            </a:extLst>
          </p:cNvPr>
          <p:cNvSpPr>
            <a:spLocks noGrp="1"/>
          </p:cNvSpPr>
          <p:nvPr>
            <p:ph idx="1"/>
          </p:nvPr>
        </p:nvSpPr>
        <p:spPr/>
        <p:txBody>
          <a:bodyPr>
            <a:normAutofit fontScale="92500" lnSpcReduction="10000"/>
          </a:bodyPr>
          <a:lstStyle/>
          <a:p>
            <a:r>
              <a:rPr lang="en-US" dirty="0"/>
              <a:t>Given the following memory values and a one address machine with an accumulator: </a:t>
            </a:r>
          </a:p>
          <a:p>
            <a:pPr lvl="1"/>
            <a:r>
              <a:rPr lang="en-US" dirty="0"/>
              <a:t>Word 20 contains 40</a:t>
            </a:r>
          </a:p>
          <a:p>
            <a:pPr lvl="1"/>
            <a:r>
              <a:rPr lang="en-US" dirty="0"/>
              <a:t>Word 30 contains 50</a:t>
            </a:r>
          </a:p>
          <a:p>
            <a:pPr lvl="1"/>
            <a:r>
              <a:rPr lang="en-US" dirty="0"/>
              <a:t>Word 40 contains 60</a:t>
            </a:r>
          </a:p>
          <a:p>
            <a:pPr lvl="1"/>
            <a:r>
              <a:rPr lang="en-US" dirty="0"/>
              <a:t>Word 50 contains 70</a:t>
            </a:r>
          </a:p>
          <a:p>
            <a:pPr marL="0" indent="0">
              <a:buNone/>
            </a:pPr>
            <a:r>
              <a:rPr lang="en-IN" dirty="0"/>
              <a:t>What values do the following instructions load into the accumulator?</a:t>
            </a:r>
          </a:p>
          <a:p>
            <a:pPr marL="731520" lvl="1" indent="-457200">
              <a:buFont typeface="+mj-lt"/>
              <a:buAutoNum type="arabicPeriod"/>
            </a:pPr>
            <a:r>
              <a:rPr lang="en-IN" dirty="0"/>
              <a:t>Load IMMEDIATE 20</a:t>
            </a:r>
          </a:p>
          <a:p>
            <a:pPr marL="731520" lvl="1" indent="-457200">
              <a:buFont typeface="+mj-lt"/>
              <a:buAutoNum type="arabicPeriod"/>
            </a:pPr>
            <a:r>
              <a:rPr lang="en-IN" dirty="0"/>
              <a:t>Load DIRECT 20</a:t>
            </a:r>
          </a:p>
          <a:p>
            <a:pPr marL="731520" lvl="1" indent="-457200">
              <a:buFont typeface="+mj-lt"/>
              <a:buAutoNum type="arabicPeriod"/>
            </a:pPr>
            <a:r>
              <a:rPr lang="en-IN" dirty="0"/>
              <a:t>Load INDIRECT 20</a:t>
            </a:r>
          </a:p>
          <a:p>
            <a:pPr marL="731520" lvl="1" indent="-457200">
              <a:buFont typeface="+mj-lt"/>
              <a:buAutoNum type="arabicPeriod"/>
            </a:pPr>
            <a:r>
              <a:rPr lang="en-IN" dirty="0"/>
              <a:t>Load IMMEDIATE 30</a:t>
            </a:r>
          </a:p>
          <a:p>
            <a:pPr marL="731520" lvl="1" indent="-457200">
              <a:buFont typeface="+mj-lt"/>
              <a:buAutoNum type="arabicPeriod"/>
            </a:pPr>
            <a:r>
              <a:rPr lang="en-IN" dirty="0"/>
              <a:t>Load DIRECT 30</a:t>
            </a:r>
          </a:p>
          <a:p>
            <a:pPr marL="731520" lvl="1" indent="-457200">
              <a:buFont typeface="+mj-lt"/>
              <a:buAutoNum type="arabicPeriod"/>
            </a:pPr>
            <a:r>
              <a:rPr lang="en-IN" dirty="0"/>
              <a:t>Load INDIRECT 30</a:t>
            </a:r>
          </a:p>
        </p:txBody>
      </p:sp>
    </p:spTree>
    <p:extLst>
      <p:ext uri="{BB962C8B-B14F-4D97-AF65-F5344CB8AC3E}">
        <p14:creationId xmlns:p14="http://schemas.microsoft.com/office/powerpoint/2010/main" val="332737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04505-07A4-915D-67C2-18AE00254EA7}"/>
              </a:ext>
            </a:extLst>
          </p:cNvPr>
          <p:cNvSpPr>
            <a:spLocks noGrp="1"/>
          </p:cNvSpPr>
          <p:nvPr>
            <p:ph type="title"/>
          </p:nvPr>
        </p:nvSpPr>
        <p:spPr/>
        <p:txBody>
          <a:bodyPr/>
          <a:lstStyle/>
          <a:p>
            <a:r>
              <a:rPr lang="en-US" dirty="0"/>
              <a:t>Solution:</a:t>
            </a:r>
            <a:endParaRPr lang="en-IN" dirty="0"/>
          </a:p>
        </p:txBody>
      </p:sp>
      <p:sp>
        <p:nvSpPr>
          <p:cNvPr id="3" name="Content Placeholder 2">
            <a:extLst>
              <a:ext uri="{FF2B5EF4-FFF2-40B4-BE49-F238E27FC236}">
                <a16:creationId xmlns:a16="http://schemas.microsoft.com/office/drawing/2014/main" id="{E146E00C-9F18-F924-6A2E-9EF37787EC3F}"/>
              </a:ext>
            </a:extLst>
          </p:cNvPr>
          <p:cNvSpPr>
            <a:spLocks noGrp="1"/>
          </p:cNvSpPr>
          <p:nvPr>
            <p:ph idx="1"/>
          </p:nvPr>
        </p:nvSpPr>
        <p:spPr/>
        <p:txBody>
          <a:bodyPr/>
          <a:lstStyle/>
          <a:p>
            <a:pPr marL="457200" indent="-457200">
              <a:buFont typeface="+mj-lt"/>
              <a:buAutoNum type="arabicPeriod"/>
            </a:pPr>
            <a:r>
              <a:rPr lang="en-US" dirty="0"/>
              <a:t>20</a:t>
            </a:r>
          </a:p>
          <a:p>
            <a:pPr marL="457200" indent="-457200">
              <a:buFont typeface="+mj-lt"/>
              <a:buAutoNum type="arabicPeriod"/>
            </a:pPr>
            <a:r>
              <a:rPr lang="en-US" dirty="0"/>
              <a:t>40</a:t>
            </a:r>
          </a:p>
          <a:p>
            <a:pPr marL="457200" indent="-457200">
              <a:buFont typeface="+mj-lt"/>
              <a:buAutoNum type="arabicPeriod"/>
            </a:pPr>
            <a:r>
              <a:rPr lang="en-US" dirty="0"/>
              <a:t>60</a:t>
            </a:r>
          </a:p>
          <a:p>
            <a:pPr marL="457200" indent="-457200">
              <a:buFont typeface="+mj-lt"/>
              <a:buAutoNum type="arabicPeriod"/>
            </a:pPr>
            <a:r>
              <a:rPr lang="en-US" dirty="0"/>
              <a:t>30</a:t>
            </a:r>
          </a:p>
          <a:p>
            <a:pPr marL="457200" indent="-457200">
              <a:buFont typeface="+mj-lt"/>
              <a:buAutoNum type="arabicPeriod"/>
            </a:pPr>
            <a:r>
              <a:rPr lang="en-US" dirty="0"/>
              <a:t>50</a:t>
            </a:r>
          </a:p>
          <a:p>
            <a:pPr marL="457200" indent="-457200">
              <a:buFont typeface="+mj-lt"/>
              <a:buAutoNum type="arabicPeriod"/>
            </a:pPr>
            <a:r>
              <a:rPr lang="en-US" dirty="0"/>
              <a:t>70</a:t>
            </a:r>
            <a:endParaRPr lang="en-IN" dirty="0"/>
          </a:p>
        </p:txBody>
      </p:sp>
    </p:spTree>
    <p:extLst>
      <p:ext uri="{BB962C8B-B14F-4D97-AF65-F5344CB8AC3E}">
        <p14:creationId xmlns:p14="http://schemas.microsoft.com/office/powerpoint/2010/main" val="752613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2A710-1FE9-C42C-B14B-8410371C965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FB4F428-8EB7-542E-9BFC-587C0957017D}"/>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1EAD7216-4F12-9866-182E-96F9C680AAC3}"/>
              </a:ext>
            </a:extLst>
          </p:cNvPr>
          <p:cNvPicPr>
            <a:picLocks noChangeAspect="1"/>
          </p:cNvPicPr>
          <p:nvPr/>
        </p:nvPicPr>
        <p:blipFill>
          <a:blip r:embed="rId2"/>
          <a:stretch>
            <a:fillRect/>
          </a:stretch>
        </p:blipFill>
        <p:spPr>
          <a:xfrm>
            <a:off x="-1" y="1729230"/>
            <a:ext cx="12188825" cy="3399539"/>
          </a:xfrm>
          <a:prstGeom prst="rect">
            <a:avLst/>
          </a:prstGeom>
        </p:spPr>
      </p:pic>
    </p:spTree>
    <p:extLst>
      <p:ext uri="{BB962C8B-B14F-4D97-AF65-F5344CB8AC3E}">
        <p14:creationId xmlns:p14="http://schemas.microsoft.com/office/powerpoint/2010/main" val="359446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6D8C9-50B5-5E1F-96BC-5A60A189DA0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0F877CC-3583-3217-F61D-2BF54AB3551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E74FB8FC-BFE9-A5DE-1EA7-E79611F2B18A}"/>
              </a:ext>
            </a:extLst>
          </p:cNvPr>
          <p:cNvPicPr>
            <a:picLocks noChangeAspect="1"/>
          </p:cNvPicPr>
          <p:nvPr/>
        </p:nvPicPr>
        <p:blipFill>
          <a:blip r:embed="rId2"/>
          <a:stretch>
            <a:fillRect/>
          </a:stretch>
        </p:blipFill>
        <p:spPr>
          <a:xfrm>
            <a:off x="-98276" y="0"/>
            <a:ext cx="4698802" cy="6858000"/>
          </a:xfrm>
          <a:prstGeom prst="rect">
            <a:avLst/>
          </a:prstGeom>
        </p:spPr>
      </p:pic>
      <p:pic>
        <p:nvPicPr>
          <p:cNvPr id="7" name="Picture 6">
            <a:extLst>
              <a:ext uri="{FF2B5EF4-FFF2-40B4-BE49-F238E27FC236}">
                <a16:creationId xmlns:a16="http://schemas.microsoft.com/office/drawing/2014/main" id="{825E0432-724A-278F-5B6E-B095916837AE}"/>
              </a:ext>
            </a:extLst>
          </p:cNvPr>
          <p:cNvPicPr>
            <a:picLocks noChangeAspect="1"/>
          </p:cNvPicPr>
          <p:nvPr/>
        </p:nvPicPr>
        <p:blipFill rotWithShape="1">
          <a:blip r:embed="rId3"/>
          <a:srcRect t="10000"/>
          <a:stretch/>
        </p:blipFill>
        <p:spPr>
          <a:xfrm>
            <a:off x="6952682" y="3413"/>
            <a:ext cx="5236143" cy="6854587"/>
          </a:xfrm>
          <a:prstGeom prst="rect">
            <a:avLst/>
          </a:prstGeom>
        </p:spPr>
      </p:pic>
    </p:spTree>
    <p:extLst>
      <p:ext uri="{BB962C8B-B14F-4D97-AF65-F5344CB8AC3E}">
        <p14:creationId xmlns:p14="http://schemas.microsoft.com/office/powerpoint/2010/main" val="3968450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697B3-DC12-D40C-8E6E-F90226713CCB}"/>
              </a:ext>
            </a:extLst>
          </p:cNvPr>
          <p:cNvSpPr>
            <a:spLocks noGrp="1"/>
          </p:cNvSpPr>
          <p:nvPr>
            <p:ph type="title"/>
          </p:nvPr>
        </p:nvSpPr>
        <p:spPr/>
        <p:txBody>
          <a:bodyPr/>
          <a:lstStyle/>
          <a:p>
            <a:r>
              <a:rPr lang="en-US" dirty="0"/>
              <a:t>Evolution of Digital Computers</a:t>
            </a:r>
            <a:endParaRPr lang="en-IN" dirty="0"/>
          </a:p>
        </p:txBody>
      </p:sp>
      <p:sp>
        <p:nvSpPr>
          <p:cNvPr id="3" name="Content Placeholder 2">
            <a:extLst>
              <a:ext uri="{FF2B5EF4-FFF2-40B4-BE49-F238E27FC236}">
                <a16:creationId xmlns:a16="http://schemas.microsoft.com/office/drawing/2014/main" id="{BC78E0EC-2236-ADC5-B9D0-DEF7A7675380}"/>
              </a:ext>
            </a:extLst>
          </p:cNvPr>
          <p:cNvSpPr>
            <a:spLocks noGrp="1"/>
          </p:cNvSpPr>
          <p:nvPr>
            <p:ph idx="1"/>
          </p:nvPr>
        </p:nvSpPr>
        <p:spPr/>
        <p:txBody>
          <a:bodyPr>
            <a:normAutofit/>
          </a:bodyPr>
          <a:lstStyle/>
          <a:p>
            <a:r>
              <a:rPr lang="en-US" dirty="0"/>
              <a:t>First Generation: Vacuum tube computers (1945 – 1953)</a:t>
            </a:r>
          </a:p>
          <a:p>
            <a:pPr lvl="1"/>
            <a:r>
              <a:rPr lang="en-US" dirty="0"/>
              <a:t>Program and data resides in same memory</a:t>
            </a:r>
          </a:p>
          <a:p>
            <a:pPr lvl="1"/>
            <a:r>
              <a:rPr lang="en-US" dirty="0"/>
              <a:t>Magnetic tapes used for storage</a:t>
            </a:r>
          </a:p>
          <a:p>
            <a:pPr lvl="1"/>
            <a:r>
              <a:rPr lang="en-US" dirty="0"/>
              <a:t>Assembly level language is used</a:t>
            </a:r>
          </a:p>
          <a:p>
            <a:r>
              <a:rPr lang="en-US" dirty="0"/>
              <a:t>Second Generation: Transistorized computers (1954 – 1965)</a:t>
            </a:r>
          </a:p>
          <a:p>
            <a:pPr lvl="1"/>
            <a:r>
              <a:rPr lang="en-US" dirty="0"/>
              <a:t>Transistor were used to design ALU &amp; CU</a:t>
            </a:r>
          </a:p>
          <a:p>
            <a:pPr lvl="1"/>
            <a:r>
              <a:rPr lang="en-US" dirty="0"/>
              <a:t>High level language is used (FORTRAN)</a:t>
            </a:r>
          </a:p>
          <a:p>
            <a:pPr lvl="1"/>
            <a:r>
              <a:rPr lang="en-US" dirty="0"/>
              <a:t>To convert HLL to MLL/LLL compiler were used </a:t>
            </a:r>
          </a:p>
          <a:p>
            <a:pPr lvl="1"/>
            <a:r>
              <a:rPr lang="en-US" dirty="0"/>
              <a:t>Separate I/O processor were developed to operate in parallel with CPU (improved performance</a:t>
            </a:r>
          </a:p>
          <a:p>
            <a:pPr marL="274320" lvl="1" indent="0">
              <a:buNone/>
            </a:pPr>
            <a:endParaRPr lang="en-US" dirty="0"/>
          </a:p>
          <a:p>
            <a:endParaRPr lang="en-IN" dirty="0"/>
          </a:p>
        </p:txBody>
      </p:sp>
    </p:spTree>
    <p:extLst>
      <p:ext uri="{BB962C8B-B14F-4D97-AF65-F5344CB8AC3E}">
        <p14:creationId xmlns:p14="http://schemas.microsoft.com/office/powerpoint/2010/main" val="264747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13986-F6EC-90F0-44AC-AF74D023297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97C09A2-28BE-E31B-36CE-2CDAFC6DB4C4}"/>
              </a:ext>
            </a:extLst>
          </p:cNvPr>
          <p:cNvSpPr>
            <a:spLocks noGrp="1"/>
          </p:cNvSpPr>
          <p:nvPr>
            <p:ph idx="1"/>
          </p:nvPr>
        </p:nvSpPr>
        <p:spPr/>
        <p:txBody>
          <a:bodyPr>
            <a:normAutofit fontScale="92500" lnSpcReduction="20000"/>
          </a:bodyPr>
          <a:lstStyle/>
          <a:p>
            <a:r>
              <a:rPr lang="en-US" dirty="0"/>
              <a:t>Third Generation: Integrated circuit computers (1965 – 1980)</a:t>
            </a:r>
          </a:p>
          <a:p>
            <a:pPr lvl="1"/>
            <a:r>
              <a:rPr lang="en-US" dirty="0"/>
              <a:t>Multiprogramming, pipelining concepts were incorporated</a:t>
            </a:r>
          </a:p>
          <a:p>
            <a:pPr lvl="1"/>
            <a:r>
              <a:rPr lang="en-US" dirty="0"/>
              <a:t>DOS</a:t>
            </a:r>
          </a:p>
          <a:p>
            <a:pPr lvl="1"/>
            <a:r>
              <a:rPr lang="en-US" dirty="0"/>
              <a:t>Cache and virtual memory concepts were developed. </a:t>
            </a:r>
          </a:p>
          <a:p>
            <a:pPr lvl="1"/>
            <a:r>
              <a:rPr lang="en-US" dirty="0"/>
              <a:t>More than one circuit on a single silicon chip became available</a:t>
            </a:r>
          </a:p>
          <a:p>
            <a:r>
              <a:rPr lang="en-US" dirty="0"/>
              <a:t>Forth Generation: VLSI computers (1980 – 2000)</a:t>
            </a:r>
          </a:p>
          <a:p>
            <a:pPr lvl="1"/>
            <a:r>
              <a:rPr lang="en-US" dirty="0"/>
              <a:t>CPU termed as microprocessor</a:t>
            </a:r>
          </a:p>
          <a:p>
            <a:pPr lvl="1"/>
            <a:r>
              <a:rPr lang="en-US" dirty="0"/>
              <a:t>INTEL, MOTOROLA, TEXAX, NATIONAL semiconductors started developing microprocessor</a:t>
            </a:r>
          </a:p>
          <a:p>
            <a:pPr lvl="1"/>
            <a:r>
              <a:rPr lang="en-US" dirty="0"/>
              <a:t>Workstations, Microprocessor (PC) &amp; Notebook computers were developed</a:t>
            </a:r>
          </a:p>
          <a:p>
            <a:pPr lvl="1"/>
            <a:r>
              <a:rPr lang="en-US" dirty="0"/>
              <a:t>Interconnection of different computers for better communication LAN, MAN, and WAN</a:t>
            </a:r>
          </a:p>
          <a:p>
            <a:pPr lvl="1"/>
            <a:r>
              <a:rPr lang="en-US" dirty="0"/>
              <a:t>Computational speed increased 1000 times</a:t>
            </a:r>
          </a:p>
          <a:p>
            <a:pPr lvl="1"/>
            <a:r>
              <a:rPr lang="en-US" dirty="0"/>
              <a:t>Specialized computers like Digital Signal Processor were also developed</a:t>
            </a:r>
          </a:p>
        </p:txBody>
      </p:sp>
    </p:spTree>
    <p:extLst>
      <p:ext uri="{BB962C8B-B14F-4D97-AF65-F5344CB8AC3E}">
        <p14:creationId xmlns:p14="http://schemas.microsoft.com/office/powerpoint/2010/main" val="2362024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alkboard 16x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TF00001018.potx" id="{D19C2884-2C55-4C1A-A5C2-5D03FF1F35A4}" vid="{5F7A9C6A-558C-4654-B762-2F22BC904FAE}"/>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Chalkboard education presentation (widescreen)</Template>
  <TotalTime>218</TotalTime>
  <Words>2510</Words>
  <Application>Microsoft Office PowerPoint</Application>
  <PresentationFormat>Custom</PresentationFormat>
  <Paragraphs>319</Paragraphs>
  <Slides>57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57</vt:i4>
      </vt:variant>
    </vt:vector>
  </HeadingPairs>
  <TitlesOfParts>
    <vt:vector size="61" baseType="lpstr">
      <vt:lpstr>Arial</vt:lpstr>
      <vt:lpstr>Consolas</vt:lpstr>
      <vt:lpstr>Corbel</vt:lpstr>
      <vt:lpstr>Chalkboard 16x9</vt:lpstr>
      <vt:lpstr>Computer Organization &amp; Architecture</vt:lpstr>
      <vt:lpstr>Computer System</vt:lpstr>
      <vt:lpstr>Computer System Block Diagram</vt:lpstr>
      <vt:lpstr>Layers of Abstraction</vt:lpstr>
      <vt:lpstr>PowerPoint Presentation</vt:lpstr>
      <vt:lpstr>PowerPoint Presentation</vt:lpstr>
      <vt:lpstr>PowerPoint Presentation</vt:lpstr>
      <vt:lpstr>Evolution of Digital Computers</vt:lpstr>
      <vt:lpstr>PowerPoint Presentation</vt:lpstr>
      <vt:lpstr>PowerPoint Presentation</vt:lpstr>
      <vt:lpstr>Components of Computer Structure</vt:lpstr>
      <vt:lpstr>PowerPoint Presentation</vt:lpstr>
      <vt:lpstr>Bus Structure</vt:lpstr>
      <vt:lpstr>PowerPoint Presentation</vt:lpstr>
      <vt:lpstr>CISC and RISC Architectures</vt:lpstr>
      <vt:lpstr>General CPU Architecture (8086 Microprocessor)</vt:lpstr>
      <vt:lpstr>Issues of Computer Design</vt:lpstr>
      <vt:lpstr>Data Storage in Memory</vt:lpstr>
      <vt:lpstr>Machine Instructions</vt:lpstr>
      <vt:lpstr>Memory Models (how does the memory look to the CPU)</vt:lpstr>
      <vt:lpstr>Registers</vt:lpstr>
      <vt:lpstr>Data Types</vt:lpstr>
      <vt:lpstr>Instructions</vt:lpstr>
      <vt:lpstr>Encoding Machine instructions</vt:lpstr>
      <vt:lpstr>Fields of an instruction</vt:lpstr>
      <vt:lpstr>Instruction formats</vt:lpstr>
      <vt:lpstr>Tree Address Instructions</vt:lpstr>
      <vt:lpstr>Disadvantages</vt:lpstr>
      <vt:lpstr>Write the tree address instructions for the following statement</vt:lpstr>
      <vt:lpstr>Two Address Instruction</vt:lpstr>
      <vt:lpstr>Disadvantages</vt:lpstr>
      <vt:lpstr>Write the two address instructions for the following statement</vt:lpstr>
      <vt:lpstr>One address instructions</vt:lpstr>
      <vt:lpstr>Advantages</vt:lpstr>
      <vt:lpstr>Disadvantages</vt:lpstr>
      <vt:lpstr>Write the one address instructions for the following </vt:lpstr>
      <vt:lpstr>Zero Address Instruction</vt:lpstr>
      <vt:lpstr>Write the zero address instructions for the following statement:</vt:lpstr>
      <vt:lpstr>Addressing modes</vt:lpstr>
      <vt:lpstr>Types of Addressing Modes</vt:lpstr>
      <vt:lpstr>Implied Mode</vt:lpstr>
      <vt:lpstr>Immediate Mode</vt:lpstr>
      <vt:lpstr>Register Mode</vt:lpstr>
      <vt:lpstr>Register Indirect Mode</vt:lpstr>
      <vt:lpstr>Direct (Absolute) Address Mode</vt:lpstr>
      <vt:lpstr>Indirect Address Mode</vt:lpstr>
      <vt:lpstr>Indexed Addressing Mode</vt:lpstr>
      <vt:lpstr>Base with Index Address Mode</vt:lpstr>
      <vt:lpstr>Base with Index and offset Mode</vt:lpstr>
      <vt:lpstr>Relative Address Mode</vt:lpstr>
      <vt:lpstr>Auto increment and auto decrement modes</vt:lpstr>
      <vt:lpstr>PowerPoint Presentation</vt:lpstr>
      <vt:lpstr>PowerPoint Presentation</vt:lpstr>
      <vt:lpstr>Question</vt:lpstr>
      <vt:lpstr>Solution</vt:lpstr>
      <vt:lpstr>Question</vt:lpstr>
      <vt:lpstr>Solution: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Organization &amp; Architecture</dc:title>
  <dc:creator>Pushpendra Pateriya</dc:creator>
  <cp:lastModifiedBy>Pushpendra Pateriya</cp:lastModifiedBy>
  <cp:revision>81</cp:revision>
  <dcterms:created xsi:type="dcterms:W3CDTF">2022-10-14T07:56:15Z</dcterms:created>
  <dcterms:modified xsi:type="dcterms:W3CDTF">2022-10-14T11:34:20Z</dcterms:modified>
</cp:coreProperties>
</file>

<file path=docProps/thumbnail.jpeg>
</file>